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66" r:id="rId3"/>
    <p:sldId id="274" r:id="rId4"/>
    <p:sldId id="258" r:id="rId5"/>
    <p:sldId id="265" r:id="rId6"/>
    <p:sldId id="261" r:id="rId7"/>
    <p:sldId id="264" r:id="rId8"/>
    <p:sldId id="268" r:id="rId9"/>
    <p:sldId id="263" r:id="rId10"/>
    <p:sldId id="269" r:id="rId11"/>
    <p:sldId id="262" r:id="rId12"/>
    <p:sldId id="260" r:id="rId13"/>
    <p:sldId id="271" r:id="rId14"/>
    <p:sldId id="270" r:id="rId15"/>
    <p:sldId id="272" r:id="rId16"/>
    <p:sldId id="273" r:id="rId17"/>
    <p:sldId id="259" r:id="rId18"/>
    <p:sldId id="257"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133" autoAdjust="0"/>
    <p:restoredTop sz="61937" autoAdjust="0"/>
  </p:normalViewPr>
  <p:slideViewPr>
    <p:cSldViewPr>
      <p:cViewPr>
        <p:scale>
          <a:sx n="75" d="100"/>
          <a:sy n="75" d="100"/>
        </p:scale>
        <p:origin x="-2778" y="-72"/>
      </p:cViewPr>
      <p:guideLst>
        <p:guide orient="horz" pos="2160"/>
        <p:guide pos="2880"/>
      </p:guideLst>
    </p:cSldViewPr>
  </p:slideViewPr>
  <p:notesTextViewPr>
    <p:cViewPr>
      <p:scale>
        <a:sx n="100" d="100"/>
        <a:sy n="100" d="100"/>
      </p:scale>
      <p:origin x="0" y="0"/>
    </p:cViewPr>
  </p:notesTextViewPr>
  <p:notesViewPr>
    <p:cSldViewPr>
      <p:cViewPr>
        <p:scale>
          <a:sx n="100" d="100"/>
          <a:sy n="100" d="100"/>
        </p:scale>
        <p:origin x="-1632" y="4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717DD0A-899A-4F86-86AB-F51FC9228CF9}"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en-US"/>
        </a:p>
      </dgm:t>
    </dgm:pt>
    <dgm:pt modelId="{D3C04621-1A0F-4C0B-9273-4E02FD9A30D1}">
      <dgm:prSet phldrT="[Text]"/>
      <dgm:spPr/>
      <dgm:t>
        <a:bodyPr/>
        <a:lstStyle/>
        <a:p>
          <a:r>
            <a:rPr lang="en-US" dirty="0" smtClean="0"/>
            <a:t>Description</a:t>
          </a:r>
          <a:endParaRPr lang="en-US" dirty="0"/>
        </a:p>
      </dgm:t>
    </dgm:pt>
    <dgm:pt modelId="{E8BC996C-22F4-4AD6-8CE3-AC3E3650D41F}" type="parTrans" cxnId="{1ED75607-F5E3-456B-8883-C95C3D9B8090}">
      <dgm:prSet/>
      <dgm:spPr/>
      <dgm:t>
        <a:bodyPr/>
        <a:lstStyle/>
        <a:p>
          <a:endParaRPr lang="en-US"/>
        </a:p>
      </dgm:t>
    </dgm:pt>
    <dgm:pt modelId="{731038BF-D22C-4A24-9BDE-BACDD454D27F}" type="sibTrans" cxnId="{1ED75607-F5E3-456B-8883-C95C3D9B8090}">
      <dgm:prSet/>
      <dgm:spPr/>
      <dgm:t>
        <a:bodyPr/>
        <a:lstStyle/>
        <a:p>
          <a:endParaRPr lang="en-US"/>
        </a:p>
      </dgm:t>
    </dgm:pt>
    <dgm:pt modelId="{229DA780-DC41-4F31-9B15-D91ADECE8774}">
      <dgm:prSet phldrT="[Text]"/>
      <dgm:spPr/>
      <dgm:t>
        <a:bodyPr/>
        <a:lstStyle/>
        <a:p>
          <a:r>
            <a:rPr lang="en-US" dirty="0" smtClean="0"/>
            <a:t>Narration</a:t>
          </a:r>
          <a:endParaRPr lang="en-US" dirty="0"/>
        </a:p>
      </dgm:t>
    </dgm:pt>
    <dgm:pt modelId="{CEF8A329-0744-4192-89AA-483126530983}" type="parTrans" cxnId="{250D65E1-74B4-41DA-8B0B-C411E36192CB}">
      <dgm:prSet/>
      <dgm:spPr/>
      <dgm:t>
        <a:bodyPr/>
        <a:lstStyle/>
        <a:p>
          <a:endParaRPr lang="en-US"/>
        </a:p>
      </dgm:t>
    </dgm:pt>
    <dgm:pt modelId="{FFBF4108-7295-44CD-9452-D6CAB2C625CC}" type="sibTrans" cxnId="{250D65E1-74B4-41DA-8B0B-C411E36192CB}">
      <dgm:prSet/>
      <dgm:spPr/>
      <dgm:t>
        <a:bodyPr/>
        <a:lstStyle/>
        <a:p>
          <a:endParaRPr lang="en-US"/>
        </a:p>
      </dgm:t>
    </dgm:pt>
    <dgm:pt modelId="{A5A631B4-C839-48F4-8F4D-897182B15C2B}">
      <dgm:prSet phldrT="[Text]"/>
      <dgm:spPr/>
      <dgm:t>
        <a:bodyPr/>
        <a:lstStyle/>
        <a:p>
          <a:r>
            <a:rPr lang="en-US" dirty="0" smtClean="0"/>
            <a:t>Analysis</a:t>
          </a:r>
          <a:endParaRPr lang="en-US" dirty="0"/>
        </a:p>
      </dgm:t>
    </dgm:pt>
    <dgm:pt modelId="{909DB29E-A411-4A98-8B5B-2CBEA46BF015}" type="parTrans" cxnId="{F7AC93C1-C68C-4304-8180-BF34AE4B7AE2}">
      <dgm:prSet/>
      <dgm:spPr/>
      <dgm:t>
        <a:bodyPr/>
        <a:lstStyle/>
        <a:p>
          <a:endParaRPr lang="en-US"/>
        </a:p>
      </dgm:t>
    </dgm:pt>
    <dgm:pt modelId="{18CCDC05-B7C5-46AF-973A-79EE53419F2C}" type="sibTrans" cxnId="{F7AC93C1-C68C-4304-8180-BF34AE4B7AE2}">
      <dgm:prSet/>
      <dgm:spPr/>
      <dgm:t>
        <a:bodyPr/>
        <a:lstStyle/>
        <a:p>
          <a:endParaRPr lang="en-US"/>
        </a:p>
      </dgm:t>
    </dgm:pt>
    <dgm:pt modelId="{7D6DD256-CCCF-4055-8100-C2833FA011E1}" type="pres">
      <dgm:prSet presAssocID="{9717DD0A-899A-4F86-86AB-F51FC9228CF9}" presName="cycle" presStyleCnt="0">
        <dgm:presLayoutVars>
          <dgm:dir/>
          <dgm:resizeHandles val="exact"/>
        </dgm:presLayoutVars>
      </dgm:prSet>
      <dgm:spPr/>
      <dgm:t>
        <a:bodyPr/>
        <a:lstStyle/>
        <a:p>
          <a:endParaRPr lang="en-US"/>
        </a:p>
      </dgm:t>
    </dgm:pt>
    <dgm:pt modelId="{B7D53E82-E3C8-4305-992D-CC8300BE8FCE}" type="pres">
      <dgm:prSet presAssocID="{D3C04621-1A0F-4C0B-9273-4E02FD9A30D1}" presName="node" presStyleLbl="node1" presStyleIdx="0" presStyleCnt="3">
        <dgm:presLayoutVars>
          <dgm:bulletEnabled val="1"/>
        </dgm:presLayoutVars>
      </dgm:prSet>
      <dgm:spPr/>
      <dgm:t>
        <a:bodyPr/>
        <a:lstStyle/>
        <a:p>
          <a:endParaRPr lang="en-US"/>
        </a:p>
      </dgm:t>
    </dgm:pt>
    <dgm:pt modelId="{1CEF6530-A34D-4D24-8797-A4E3277EDC12}" type="pres">
      <dgm:prSet presAssocID="{731038BF-D22C-4A24-9BDE-BACDD454D27F}" presName="sibTrans" presStyleLbl="sibTrans2D1" presStyleIdx="0" presStyleCnt="3"/>
      <dgm:spPr/>
      <dgm:t>
        <a:bodyPr/>
        <a:lstStyle/>
        <a:p>
          <a:endParaRPr lang="en-US"/>
        </a:p>
      </dgm:t>
    </dgm:pt>
    <dgm:pt modelId="{E4BE9E28-23D5-4FF0-ADD1-0E67B90ED18D}" type="pres">
      <dgm:prSet presAssocID="{731038BF-D22C-4A24-9BDE-BACDD454D27F}" presName="connectorText" presStyleLbl="sibTrans2D1" presStyleIdx="0" presStyleCnt="3"/>
      <dgm:spPr/>
      <dgm:t>
        <a:bodyPr/>
        <a:lstStyle/>
        <a:p>
          <a:endParaRPr lang="en-US"/>
        </a:p>
      </dgm:t>
    </dgm:pt>
    <dgm:pt modelId="{365112F3-60D0-481E-B1AE-DEEA1090FD2C}" type="pres">
      <dgm:prSet presAssocID="{229DA780-DC41-4F31-9B15-D91ADECE8774}" presName="node" presStyleLbl="node1" presStyleIdx="1" presStyleCnt="3">
        <dgm:presLayoutVars>
          <dgm:bulletEnabled val="1"/>
        </dgm:presLayoutVars>
      </dgm:prSet>
      <dgm:spPr/>
      <dgm:t>
        <a:bodyPr/>
        <a:lstStyle/>
        <a:p>
          <a:endParaRPr lang="en-US"/>
        </a:p>
      </dgm:t>
    </dgm:pt>
    <dgm:pt modelId="{5BE3C2FC-70CB-4522-B2F6-79FDDEC75116}" type="pres">
      <dgm:prSet presAssocID="{FFBF4108-7295-44CD-9452-D6CAB2C625CC}" presName="sibTrans" presStyleLbl="sibTrans2D1" presStyleIdx="1" presStyleCnt="3"/>
      <dgm:spPr/>
      <dgm:t>
        <a:bodyPr/>
        <a:lstStyle/>
        <a:p>
          <a:endParaRPr lang="en-US"/>
        </a:p>
      </dgm:t>
    </dgm:pt>
    <dgm:pt modelId="{FA68E93D-E1CC-4092-A113-6791658F9D89}" type="pres">
      <dgm:prSet presAssocID="{FFBF4108-7295-44CD-9452-D6CAB2C625CC}" presName="connectorText" presStyleLbl="sibTrans2D1" presStyleIdx="1" presStyleCnt="3"/>
      <dgm:spPr/>
      <dgm:t>
        <a:bodyPr/>
        <a:lstStyle/>
        <a:p>
          <a:endParaRPr lang="en-US"/>
        </a:p>
      </dgm:t>
    </dgm:pt>
    <dgm:pt modelId="{EF2BE91E-A9C5-4902-AD7A-ED2EE7E1118F}" type="pres">
      <dgm:prSet presAssocID="{A5A631B4-C839-48F4-8F4D-897182B15C2B}" presName="node" presStyleLbl="node1" presStyleIdx="2" presStyleCnt="3">
        <dgm:presLayoutVars>
          <dgm:bulletEnabled val="1"/>
        </dgm:presLayoutVars>
      </dgm:prSet>
      <dgm:spPr/>
      <dgm:t>
        <a:bodyPr/>
        <a:lstStyle/>
        <a:p>
          <a:endParaRPr lang="en-US"/>
        </a:p>
      </dgm:t>
    </dgm:pt>
    <dgm:pt modelId="{962B488E-5496-4B71-900B-A0FF939AE7B2}" type="pres">
      <dgm:prSet presAssocID="{18CCDC05-B7C5-46AF-973A-79EE53419F2C}" presName="sibTrans" presStyleLbl="sibTrans2D1" presStyleIdx="2" presStyleCnt="3"/>
      <dgm:spPr/>
      <dgm:t>
        <a:bodyPr/>
        <a:lstStyle/>
        <a:p>
          <a:endParaRPr lang="en-US"/>
        </a:p>
      </dgm:t>
    </dgm:pt>
    <dgm:pt modelId="{2E3F1C5B-59EF-402F-912F-F727A00D962C}" type="pres">
      <dgm:prSet presAssocID="{18CCDC05-B7C5-46AF-973A-79EE53419F2C}" presName="connectorText" presStyleLbl="sibTrans2D1" presStyleIdx="2" presStyleCnt="3"/>
      <dgm:spPr/>
      <dgm:t>
        <a:bodyPr/>
        <a:lstStyle/>
        <a:p>
          <a:endParaRPr lang="en-US"/>
        </a:p>
      </dgm:t>
    </dgm:pt>
  </dgm:ptLst>
  <dgm:cxnLst>
    <dgm:cxn modelId="{250D65E1-74B4-41DA-8B0B-C411E36192CB}" srcId="{9717DD0A-899A-4F86-86AB-F51FC9228CF9}" destId="{229DA780-DC41-4F31-9B15-D91ADECE8774}" srcOrd="1" destOrd="0" parTransId="{CEF8A329-0744-4192-89AA-483126530983}" sibTransId="{FFBF4108-7295-44CD-9452-D6CAB2C625CC}"/>
    <dgm:cxn modelId="{FE1E925E-5ACF-4E6A-A92E-07A63636F844}" type="presOf" srcId="{731038BF-D22C-4A24-9BDE-BACDD454D27F}" destId="{1CEF6530-A34D-4D24-8797-A4E3277EDC12}" srcOrd="0" destOrd="0" presId="urn:microsoft.com/office/officeart/2005/8/layout/cycle2"/>
    <dgm:cxn modelId="{D88EB6B7-A7E5-405C-A921-5B861236AB38}" type="presOf" srcId="{18CCDC05-B7C5-46AF-973A-79EE53419F2C}" destId="{2E3F1C5B-59EF-402F-912F-F727A00D962C}" srcOrd="1" destOrd="0" presId="urn:microsoft.com/office/officeart/2005/8/layout/cycle2"/>
    <dgm:cxn modelId="{18E9C196-D796-42E3-A191-6F0BA34D3CF9}" type="presOf" srcId="{731038BF-D22C-4A24-9BDE-BACDD454D27F}" destId="{E4BE9E28-23D5-4FF0-ADD1-0E67B90ED18D}" srcOrd="1" destOrd="0" presId="urn:microsoft.com/office/officeart/2005/8/layout/cycle2"/>
    <dgm:cxn modelId="{61BC244A-99CC-4471-BFB7-3528C36B1905}" type="presOf" srcId="{D3C04621-1A0F-4C0B-9273-4E02FD9A30D1}" destId="{B7D53E82-E3C8-4305-992D-CC8300BE8FCE}" srcOrd="0" destOrd="0" presId="urn:microsoft.com/office/officeart/2005/8/layout/cycle2"/>
    <dgm:cxn modelId="{1ED75607-F5E3-456B-8883-C95C3D9B8090}" srcId="{9717DD0A-899A-4F86-86AB-F51FC9228CF9}" destId="{D3C04621-1A0F-4C0B-9273-4E02FD9A30D1}" srcOrd="0" destOrd="0" parTransId="{E8BC996C-22F4-4AD6-8CE3-AC3E3650D41F}" sibTransId="{731038BF-D22C-4A24-9BDE-BACDD454D27F}"/>
    <dgm:cxn modelId="{E4402ECB-6357-4933-8964-36D7A1C16914}" type="presOf" srcId="{FFBF4108-7295-44CD-9452-D6CAB2C625CC}" destId="{FA68E93D-E1CC-4092-A113-6791658F9D89}" srcOrd="1" destOrd="0" presId="urn:microsoft.com/office/officeart/2005/8/layout/cycle2"/>
    <dgm:cxn modelId="{1ABA5E2A-36B0-4EBA-96F0-B218756EA5DC}" type="presOf" srcId="{9717DD0A-899A-4F86-86AB-F51FC9228CF9}" destId="{7D6DD256-CCCF-4055-8100-C2833FA011E1}" srcOrd="0" destOrd="0" presId="urn:microsoft.com/office/officeart/2005/8/layout/cycle2"/>
    <dgm:cxn modelId="{9794AE8B-F702-4B75-A9CB-FB4274A16133}" type="presOf" srcId="{18CCDC05-B7C5-46AF-973A-79EE53419F2C}" destId="{962B488E-5496-4B71-900B-A0FF939AE7B2}" srcOrd="0" destOrd="0" presId="urn:microsoft.com/office/officeart/2005/8/layout/cycle2"/>
    <dgm:cxn modelId="{00918FA0-7D30-4890-9A41-4EE47E774A24}" type="presOf" srcId="{229DA780-DC41-4F31-9B15-D91ADECE8774}" destId="{365112F3-60D0-481E-B1AE-DEEA1090FD2C}" srcOrd="0" destOrd="0" presId="urn:microsoft.com/office/officeart/2005/8/layout/cycle2"/>
    <dgm:cxn modelId="{BEDAC8D6-429E-41AF-AC3E-AFF0CC3CEAD4}" type="presOf" srcId="{A5A631B4-C839-48F4-8F4D-897182B15C2B}" destId="{EF2BE91E-A9C5-4902-AD7A-ED2EE7E1118F}" srcOrd="0" destOrd="0" presId="urn:microsoft.com/office/officeart/2005/8/layout/cycle2"/>
    <dgm:cxn modelId="{F1B1B373-DFAC-41DD-96C8-9DE283D70403}" type="presOf" srcId="{FFBF4108-7295-44CD-9452-D6CAB2C625CC}" destId="{5BE3C2FC-70CB-4522-B2F6-79FDDEC75116}" srcOrd="0" destOrd="0" presId="urn:microsoft.com/office/officeart/2005/8/layout/cycle2"/>
    <dgm:cxn modelId="{F7AC93C1-C68C-4304-8180-BF34AE4B7AE2}" srcId="{9717DD0A-899A-4F86-86AB-F51FC9228CF9}" destId="{A5A631B4-C839-48F4-8F4D-897182B15C2B}" srcOrd="2" destOrd="0" parTransId="{909DB29E-A411-4A98-8B5B-2CBEA46BF015}" sibTransId="{18CCDC05-B7C5-46AF-973A-79EE53419F2C}"/>
    <dgm:cxn modelId="{2DE6D00E-785E-42BD-8DD4-03E23D4F785D}" type="presParOf" srcId="{7D6DD256-CCCF-4055-8100-C2833FA011E1}" destId="{B7D53E82-E3C8-4305-992D-CC8300BE8FCE}" srcOrd="0" destOrd="0" presId="urn:microsoft.com/office/officeart/2005/8/layout/cycle2"/>
    <dgm:cxn modelId="{A06F9488-6A99-45A0-9171-2F546BD4174D}" type="presParOf" srcId="{7D6DD256-CCCF-4055-8100-C2833FA011E1}" destId="{1CEF6530-A34D-4D24-8797-A4E3277EDC12}" srcOrd="1" destOrd="0" presId="urn:microsoft.com/office/officeart/2005/8/layout/cycle2"/>
    <dgm:cxn modelId="{05CACB31-F677-4BCB-8138-C288B7930B21}" type="presParOf" srcId="{1CEF6530-A34D-4D24-8797-A4E3277EDC12}" destId="{E4BE9E28-23D5-4FF0-ADD1-0E67B90ED18D}" srcOrd="0" destOrd="0" presId="urn:microsoft.com/office/officeart/2005/8/layout/cycle2"/>
    <dgm:cxn modelId="{2A2C0263-5C3A-4BDE-8BF9-49EB8270B12C}" type="presParOf" srcId="{7D6DD256-CCCF-4055-8100-C2833FA011E1}" destId="{365112F3-60D0-481E-B1AE-DEEA1090FD2C}" srcOrd="2" destOrd="0" presId="urn:microsoft.com/office/officeart/2005/8/layout/cycle2"/>
    <dgm:cxn modelId="{0EB7B8AA-C216-487B-BD21-85FE5F129958}" type="presParOf" srcId="{7D6DD256-CCCF-4055-8100-C2833FA011E1}" destId="{5BE3C2FC-70CB-4522-B2F6-79FDDEC75116}" srcOrd="3" destOrd="0" presId="urn:microsoft.com/office/officeart/2005/8/layout/cycle2"/>
    <dgm:cxn modelId="{1C22D07B-3AB4-4102-A5E0-5E7A61A96BC8}" type="presParOf" srcId="{5BE3C2FC-70CB-4522-B2F6-79FDDEC75116}" destId="{FA68E93D-E1CC-4092-A113-6791658F9D89}" srcOrd="0" destOrd="0" presId="urn:microsoft.com/office/officeart/2005/8/layout/cycle2"/>
    <dgm:cxn modelId="{E37ED6C8-2313-4500-A8CC-C239073E1815}" type="presParOf" srcId="{7D6DD256-CCCF-4055-8100-C2833FA011E1}" destId="{EF2BE91E-A9C5-4902-AD7A-ED2EE7E1118F}" srcOrd="4" destOrd="0" presId="urn:microsoft.com/office/officeart/2005/8/layout/cycle2"/>
    <dgm:cxn modelId="{709E6E9F-1F15-4664-9291-E3EED4ED0805}" type="presParOf" srcId="{7D6DD256-CCCF-4055-8100-C2833FA011E1}" destId="{962B488E-5496-4B71-900B-A0FF939AE7B2}" srcOrd="5" destOrd="0" presId="urn:microsoft.com/office/officeart/2005/8/layout/cycle2"/>
    <dgm:cxn modelId="{7EC7F3F7-1285-4C52-9046-037B8968574F}" type="presParOf" srcId="{962B488E-5496-4B71-900B-A0FF939AE7B2}" destId="{2E3F1C5B-59EF-402F-912F-F727A00D962C}" srcOrd="0" destOrd="0" presId="urn:microsoft.com/office/officeart/2005/8/layout/cycle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C54C78C-9450-4A08-90E3-F6C6A3FB6CE4}"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en-US"/>
        </a:p>
      </dgm:t>
    </dgm:pt>
    <dgm:pt modelId="{851E05CC-AB37-459D-82A7-DBF994F60B7A}">
      <dgm:prSet phldrT="[Text]"/>
      <dgm:spPr/>
      <dgm:t>
        <a:bodyPr/>
        <a:lstStyle/>
        <a:p>
          <a:r>
            <a:rPr lang="en-US" dirty="0" smtClean="0"/>
            <a:t>Introduction / D-N-A Sequence</a:t>
          </a:r>
          <a:endParaRPr lang="en-US" dirty="0"/>
        </a:p>
      </dgm:t>
    </dgm:pt>
    <dgm:pt modelId="{7CD6085D-0736-42EB-A067-348A26EA71C8}" type="parTrans" cxnId="{9C4C4533-AF07-43E9-98C0-A3F8C4F17EF4}">
      <dgm:prSet/>
      <dgm:spPr/>
      <dgm:t>
        <a:bodyPr/>
        <a:lstStyle/>
        <a:p>
          <a:endParaRPr lang="en-US"/>
        </a:p>
      </dgm:t>
    </dgm:pt>
    <dgm:pt modelId="{733BB6CE-98B3-4E35-B634-68606FE2C245}" type="sibTrans" cxnId="{9C4C4533-AF07-43E9-98C0-A3F8C4F17EF4}">
      <dgm:prSet/>
      <dgm:spPr/>
      <dgm:t>
        <a:bodyPr/>
        <a:lstStyle/>
        <a:p>
          <a:endParaRPr lang="en-US"/>
        </a:p>
      </dgm:t>
    </dgm:pt>
    <dgm:pt modelId="{CB547019-CC52-46DE-AEA7-2469711C50F4}">
      <dgm:prSet phldrT="[Text]"/>
      <dgm:spPr/>
      <dgm:t>
        <a:bodyPr/>
        <a:lstStyle/>
        <a:p>
          <a:r>
            <a:rPr lang="en-US" dirty="0" smtClean="0"/>
            <a:t>D-N-A Sequence</a:t>
          </a:r>
          <a:endParaRPr lang="en-US" dirty="0"/>
        </a:p>
      </dgm:t>
    </dgm:pt>
    <dgm:pt modelId="{AB543FCE-D9DA-4900-BB52-2E82F4D3AC32}" type="parTrans" cxnId="{6DB31213-2489-4307-AAF4-E2664FAD2595}">
      <dgm:prSet/>
      <dgm:spPr/>
      <dgm:t>
        <a:bodyPr/>
        <a:lstStyle/>
        <a:p>
          <a:endParaRPr lang="en-US"/>
        </a:p>
      </dgm:t>
    </dgm:pt>
    <dgm:pt modelId="{137248E9-EAFE-4141-8003-9338070D3260}" type="sibTrans" cxnId="{6DB31213-2489-4307-AAF4-E2664FAD2595}">
      <dgm:prSet/>
      <dgm:spPr/>
      <dgm:t>
        <a:bodyPr/>
        <a:lstStyle/>
        <a:p>
          <a:endParaRPr lang="en-US"/>
        </a:p>
      </dgm:t>
    </dgm:pt>
    <dgm:pt modelId="{9B8DFEC3-1DE8-460D-A1A6-A689C65FADAE}">
      <dgm:prSet phldrT="[Text]"/>
      <dgm:spPr/>
      <dgm:t>
        <a:bodyPr/>
        <a:lstStyle/>
        <a:p>
          <a:r>
            <a:rPr lang="en-US" dirty="0" smtClean="0"/>
            <a:t>D-N-A Sequence</a:t>
          </a:r>
          <a:endParaRPr lang="en-US" dirty="0"/>
        </a:p>
      </dgm:t>
    </dgm:pt>
    <dgm:pt modelId="{B7424283-3EB6-4E97-8FB6-606162E59166}" type="parTrans" cxnId="{21324189-67BB-4643-9979-0BFD30111B0F}">
      <dgm:prSet/>
      <dgm:spPr/>
      <dgm:t>
        <a:bodyPr/>
        <a:lstStyle/>
        <a:p>
          <a:endParaRPr lang="en-US"/>
        </a:p>
      </dgm:t>
    </dgm:pt>
    <dgm:pt modelId="{7D74789A-8AD4-47EB-B935-6C8D670D81F7}" type="sibTrans" cxnId="{21324189-67BB-4643-9979-0BFD30111B0F}">
      <dgm:prSet/>
      <dgm:spPr/>
      <dgm:t>
        <a:bodyPr/>
        <a:lstStyle/>
        <a:p>
          <a:endParaRPr lang="en-US"/>
        </a:p>
      </dgm:t>
    </dgm:pt>
    <dgm:pt modelId="{3BE057B9-114F-4EF3-85D4-E5DC3BC2AF04}">
      <dgm:prSet phldrT="[Text]"/>
      <dgm:spPr/>
      <dgm:t>
        <a:bodyPr/>
        <a:lstStyle/>
        <a:p>
          <a:r>
            <a:rPr lang="en-US" dirty="0" smtClean="0"/>
            <a:t>D-N-A Sequence / Conclusion</a:t>
          </a:r>
          <a:endParaRPr lang="en-US" dirty="0"/>
        </a:p>
      </dgm:t>
    </dgm:pt>
    <dgm:pt modelId="{A64C8008-B59B-4F71-8194-5E98D70E879C}" type="parTrans" cxnId="{54B527F7-CDFC-4236-B1E8-B09D1B6ABACC}">
      <dgm:prSet/>
      <dgm:spPr/>
      <dgm:t>
        <a:bodyPr/>
        <a:lstStyle/>
        <a:p>
          <a:endParaRPr lang="en-US"/>
        </a:p>
      </dgm:t>
    </dgm:pt>
    <dgm:pt modelId="{A249D96D-2A7E-4B05-B111-5E00AD60D870}" type="sibTrans" cxnId="{54B527F7-CDFC-4236-B1E8-B09D1B6ABACC}">
      <dgm:prSet/>
      <dgm:spPr/>
      <dgm:t>
        <a:bodyPr/>
        <a:lstStyle/>
        <a:p>
          <a:endParaRPr lang="en-US"/>
        </a:p>
      </dgm:t>
    </dgm:pt>
    <dgm:pt modelId="{FEDFA29A-54B3-4053-8DF7-FEE8CBDE820A}" type="pres">
      <dgm:prSet presAssocID="{AC54C78C-9450-4A08-90E3-F6C6A3FB6CE4}" presName="Name0" presStyleCnt="0">
        <dgm:presLayoutVars>
          <dgm:dir/>
          <dgm:resizeHandles val="exact"/>
        </dgm:presLayoutVars>
      </dgm:prSet>
      <dgm:spPr/>
      <dgm:t>
        <a:bodyPr/>
        <a:lstStyle/>
        <a:p>
          <a:endParaRPr lang="en-US"/>
        </a:p>
      </dgm:t>
    </dgm:pt>
    <dgm:pt modelId="{35287E85-661C-457F-B442-004954854F30}" type="pres">
      <dgm:prSet presAssocID="{851E05CC-AB37-459D-82A7-DBF994F60B7A}" presName="node" presStyleLbl="node1" presStyleIdx="0" presStyleCnt="4">
        <dgm:presLayoutVars>
          <dgm:bulletEnabled val="1"/>
        </dgm:presLayoutVars>
      </dgm:prSet>
      <dgm:spPr/>
      <dgm:t>
        <a:bodyPr/>
        <a:lstStyle/>
        <a:p>
          <a:endParaRPr lang="en-US"/>
        </a:p>
      </dgm:t>
    </dgm:pt>
    <dgm:pt modelId="{8FAF9AD3-F3A7-4909-9554-C996A088CD85}" type="pres">
      <dgm:prSet presAssocID="{733BB6CE-98B3-4E35-B634-68606FE2C245}" presName="sibTrans" presStyleLbl="sibTrans2D1" presStyleIdx="0" presStyleCnt="3"/>
      <dgm:spPr/>
      <dgm:t>
        <a:bodyPr/>
        <a:lstStyle/>
        <a:p>
          <a:endParaRPr lang="en-US"/>
        </a:p>
      </dgm:t>
    </dgm:pt>
    <dgm:pt modelId="{80622DBA-9746-4C3A-96B5-290B3506985B}" type="pres">
      <dgm:prSet presAssocID="{733BB6CE-98B3-4E35-B634-68606FE2C245}" presName="connectorText" presStyleLbl="sibTrans2D1" presStyleIdx="0" presStyleCnt="3"/>
      <dgm:spPr/>
      <dgm:t>
        <a:bodyPr/>
        <a:lstStyle/>
        <a:p>
          <a:endParaRPr lang="en-US"/>
        </a:p>
      </dgm:t>
    </dgm:pt>
    <dgm:pt modelId="{D4BCB190-FC8C-4484-854E-4EB39AC0ACF3}" type="pres">
      <dgm:prSet presAssocID="{CB547019-CC52-46DE-AEA7-2469711C50F4}" presName="node" presStyleLbl="node1" presStyleIdx="1" presStyleCnt="4">
        <dgm:presLayoutVars>
          <dgm:bulletEnabled val="1"/>
        </dgm:presLayoutVars>
      </dgm:prSet>
      <dgm:spPr/>
      <dgm:t>
        <a:bodyPr/>
        <a:lstStyle/>
        <a:p>
          <a:endParaRPr lang="en-US"/>
        </a:p>
      </dgm:t>
    </dgm:pt>
    <dgm:pt modelId="{A4694354-B517-4280-85E8-D07D2951873E}" type="pres">
      <dgm:prSet presAssocID="{137248E9-EAFE-4141-8003-9338070D3260}" presName="sibTrans" presStyleLbl="sibTrans2D1" presStyleIdx="1" presStyleCnt="3"/>
      <dgm:spPr/>
      <dgm:t>
        <a:bodyPr/>
        <a:lstStyle/>
        <a:p>
          <a:endParaRPr lang="en-US"/>
        </a:p>
      </dgm:t>
    </dgm:pt>
    <dgm:pt modelId="{9395D2D7-E707-43EE-ADD3-A39131EA5983}" type="pres">
      <dgm:prSet presAssocID="{137248E9-EAFE-4141-8003-9338070D3260}" presName="connectorText" presStyleLbl="sibTrans2D1" presStyleIdx="1" presStyleCnt="3"/>
      <dgm:spPr/>
      <dgm:t>
        <a:bodyPr/>
        <a:lstStyle/>
        <a:p>
          <a:endParaRPr lang="en-US"/>
        </a:p>
      </dgm:t>
    </dgm:pt>
    <dgm:pt modelId="{90022AA9-289A-49B9-BCD5-CA6C7F0E4DD4}" type="pres">
      <dgm:prSet presAssocID="{9B8DFEC3-1DE8-460D-A1A6-A689C65FADAE}" presName="node" presStyleLbl="node1" presStyleIdx="2" presStyleCnt="4">
        <dgm:presLayoutVars>
          <dgm:bulletEnabled val="1"/>
        </dgm:presLayoutVars>
      </dgm:prSet>
      <dgm:spPr/>
      <dgm:t>
        <a:bodyPr/>
        <a:lstStyle/>
        <a:p>
          <a:endParaRPr lang="en-US"/>
        </a:p>
      </dgm:t>
    </dgm:pt>
    <dgm:pt modelId="{799A86A1-7FDD-4F27-A743-440C44930E9D}" type="pres">
      <dgm:prSet presAssocID="{7D74789A-8AD4-47EB-B935-6C8D670D81F7}" presName="sibTrans" presStyleLbl="sibTrans2D1" presStyleIdx="2" presStyleCnt="3"/>
      <dgm:spPr/>
      <dgm:t>
        <a:bodyPr/>
        <a:lstStyle/>
        <a:p>
          <a:endParaRPr lang="en-US"/>
        </a:p>
      </dgm:t>
    </dgm:pt>
    <dgm:pt modelId="{2AB833DD-8E7E-403D-BAC9-D6F29E9EEFC0}" type="pres">
      <dgm:prSet presAssocID="{7D74789A-8AD4-47EB-B935-6C8D670D81F7}" presName="connectorText" presStyleLbl="sibTrans2D1" presStyleIdx="2" presStyleCnt="3"/>
      <dgm:spPr/>
      <dgm:t>
        <a:bodyPr/>
        <a:lstStyle/>
        <a:p>
          <a:endParaRPr lang="en-US"/>
        </a:p>
      </dgm:t>
    </dgm:pt>
    <dgm:pt modelId="{57E5A873-B659-480E-83CB-CB8FE660939D}" type="pres">
      <dgm:prSet presAssocID="{3BE057B9-114F-4EF3-85D4-E5DC3BC2AF04}" presName="node" presStyleLbl="node1" presStyleIdx="3" presStyleCnt="4">
        <dgm:presLayoutVars>
          <dgm:bulletEnabled val="1"/>
        </dgm:presLayoutVars>
      </dgm:prSet>
      <dgm:spPr/>
      <dgm:t>
        <a:bodyPr/>
        <a:lstStyle/>
        <a:p>
          <a:endParaRPr lang="en-US"/>
        </a:p>
      </dgm:t>
    </dgm:pt>
  </dgm:ptLst>
  <dgm:cxnLst>
    <dgm:cxn modelId="{04E0F003-F287-4A79-BE2C-6E0913A1739C}" type="presOf" srcId="{7D74789A-8AD4-47EB-B935-6C8D670D81F7}" destId="{2AB833DD-8E7E-403D-BAC9-D6F29E9EEFC0}" srcOrd="1" destOrd="0" presId="urn:microsoft.com/office/officeart/2005/8/layout/process1"/>
    <dgm:cxn modelId="{FE5D1D2A-DF4F-4D2E-B057-FE2CD3E9544E}" type="presOf" srcId="{733BB6CE-98B3-4E35-B634-68606FE2C245}" destId="{80622DBA-9746-4C3A-96B5-290B3506985B}" srcOrd="1" destOrd="0" presId="urn:microsoft.com/office/officeart/2005/8/layout/process1"/>
    <dgm:cxn modelId="{9C4C4533-AF07-43E9-98C0-A3F8C4F17EF4}" srcId="{AC54C78C-9450-4A08-90E3-F6C6A3FB6CE4}" destId="{851E05CC-AB37-459D-82A7-DBF994F60B7A}" srcOrd="0" destOrd="0" parTransId="{7CD6085D-0736-42EB-A067-348A26EA71C8}" sibTransId="{733BB6CE-98B3-4E35-B634-68606FE2C245}"/>
    <dgm:cxn modelId="{9DA82C77-EA19-4FF3-9C11-98CAD444029D}" type="presOf" srcId="{9B8DFEC3-1DE8-460D-A1A6-A689C65FADAE}" destId="{90022AA9-289A-49B9-BCD5-CA6C7F0E4DD4}" srcOrd="0" destOrd="0" presId="urn:microsoft.com/office/officeart/2005/8/layout/process1"/>
    <dgm:cxn modelId="{54B527F7-CDFC-4236-B1E8-B09D1B6ABACC}" srcId="{AC54C78C-9450-4A08-90E3-F6C6A3FB6CE4}" destId="{3BE057B9-114F-4EF3-85D4-E5DC3BC2AF04}" srcOrd="3" destOrd="0" parTransId="{A64C8008-B59B-4F71-8194-5E98D70E879C}" sibTransId="{A249D96D-2A7E-4B05-B111-5E00AD60D870}"/>
    <dgm:cxn modelId="{FA817C6C-B404-4682-8877-BFFC0BD15B75}" type="presOf" srcId="{7D74789A-8AD4-47EB-B935-6C8D670D81F7}" destId="{799A86A1-7FDD-4F27-A743-440C44930E9D}" srcOrd="0" destOrd="0" presId="urn:microsoft.com/office/officeart/2005/8/layout/process1"/>
    <dgm:cxn modelId="{C9EF3D11-BF24-44AB-BCD5-851E1A8FA5D8}" type="presOf" srcId="{851E05CC-AB37-459D-82A7-DBF994F60B7A}" destId="{35287E85-661C-457F-B442-004954854F30}" srcOrd="0" destOrd="0" presId="urn:microsoft.com/office/officeart/2005/8/layout/process1"/>
    <dgm:cxn modelId="{687C16BA-0CA4-4263-8EB8-918A3CF5F737}" type="presOf" srcId="{137248E9-EAFE-4141-8003-9338070D3260}" destId="{9395D2D7-E707-43EE-ADD3-A39131EA5983}" srcOrd="1" destOrd="0" presId="urn:microsoft.com/office/officeart/2005/8/layout/process1"/>
    <dgm:cxn modelId="{62B3DEC2-2169-4F04-824B-51C84DD20AF9}" type="presOf" srcId="{AC54C78C-9450-4A08-90E3-F6C6A3FB6CE4}" destId="{FEDFA29A-54B3-4053-8DF7-FEE8CBDE820A}" srcOrd="0" destOrd="0" presId="urn:microsoft.com/office/officeart/2005/8/layout/process1"/>
    <dgm:cxn modelId="{8901FB4A-23DA-41CA-9DB5-7063E5892A3F}" type="presOf" srcId="{733BB6CE-98B3-4E35-B634-68606FE2C245}" destId="{8FAF9AD3-F3A7-4909-9554-C996A088CD85}" srcOrd="0" destOrd="0" presId="urn:microsoft.com/office/officeart/2005/8/layout/process1"/>
    <dgm:cxn modelId="{9E855AD2-4156-411A-8240-A1EF85689F8A}" type="presOf" srcId="{3BE057B9-114F-4EF3-85D4-E5DC3BC2AF04}" destId="{57E5A873-B659-480E-83CB-CB8FE660939D}" srcOrd="0" destOrd="0" presId="urn:microsoft.com/office/officeart/2005/8/layout/process1"/>
    <dgm:cxn modelId="{21324189-67BB-4643-9979-0BFD30111B0F}" srcId="{AC54C78C-9450-4A08-90E3-F6C6A3FB6CE4}" destId="{9B8DFEC3-1DE8-460D-A1A6-A689C65FADAE}" srcOrd="2" destOrd="0" parTransId="{B7424283-3EB6-4E97-8FB6-606162E59166}" sibTransId="{7D74789A-8AD4-47EB-B935-6C8D670D81F7}"/>
    <dgm:cxn modelId="{298775E3-7239-4C46-A5CA-9558E664B695}" type="presOf" srcId="{137248E9-EAFE-4141-8003-9338070D3260}" destId="{A4694354-B517-4280-85E8-D07D2951873E}" srcOrd="0" destOrd="0" presId="urn:microsoft.com/office/officeart/2005/8/layout/process1"/>
    <dgm:cxn modelId="{13EFE276-FAA7-400D-958E-CD4F08FE8A28}" type="presOf" srcId="{CB547019-CC52-46DE-AEA7-2469711C50F4}" destId="{D4BCB190-FC8C-4484-854E-4EB39AC0ACF3}" srcOrd="0" destOrd="0" presId="urn:microsoft.com/office/officeart/2005/8/layout/process1"/>
    <dgm:cxn modelId="{6DB31213-2489-4307-AAF4-E2664FAD2595}" srcId="{AC54C78C-9450-4A08-90E3-F6C6A3FB6CE4}" destId="{CB547019-CC52-46DE-AEA7-2469711C50F4}" srcOrd="1" destOrd="0" parTransId="{AB543FCE-D9DA-4900-BB52-2E82F4D3AC32}" sibTransId="{137248E9-EAFE-4141-8003-9338070D3260}"/>
    <dgm:cxn modelId="{0D599F31-47E2-401B-98BD-DD2507CD2C1D}" type="presParOf" srcId="{FEDFA29A-54B3-4053-8DF7-FEE8CBDE820A}" destId="{35287E85-661C-457F-B442-004954854F30}" srcOrd="0" destOrd="0" presId="urn:microsoft.com/office/officeart/2005/8/layout/process1"/>
    <dgm:cxn modelId="{A87D16F8-238E-41D6-8624-AB7D2F6A6D34}" type="presParOf" srcId="{FEDFA29A-54B3-4053-8DF7-FEE8CBDE820A}" destId="{8FAF9AD3-F3A7-4909-9554-C996A088CD85}" srcOrd="1" destOrd="0" presId="urn:microsoft.com/office/officeart/2005/8/layout/process1"/>
    <dgm:cxn modelId="{FF7E40FE-68AD-40E5-A205-29F5F401444F}" type="presParOf" srcId="{8FAF9AD3-F3A7-4909-9554-C996A088CD85}" destId="{80622DBA-9746-4C3A-96B5-290B3506985B}" srcOrd="0" destOrd="0" presId="urn:microsoft.com/office/officeart/2005/8/layout/process1"/>
    <dgm:cxn modelId="{AC6E35E8-9F10-4E9B-9ECC-3D7341F63BB7}" type="presParOf" srcId="{FEDFA29A-54B3-4053-8DF7-FEE8CBDE820A}" destId="{D4BCB190-FC8C-4484-854E-4EB39AC0ACF3}" srcOrd="2" destOrd="0" presId="urn:microsoft.com/office/officeart/2005/8/layout/process1"/>
    <dgm:cxn modelId="{34833272-595F-4862-98C4-FD6E58EE3BAF}" type="presParOf" srcId="{FEDFA29A-54B3-4053-8DF7-FEE8CBDE820A}" destId="{A4694354-B517-4280-85E8-D07D2951873E}" srcOrd="3" destOrd="0" presId="urn:microsoft.com/office/officeart/2005/8/layout/process1"/>
    <dgm:cxn modelId="{CF636C3B-3742-412E-A3C7-36F3B191DFFC}" type="presParOf" srcId="{A4694354-B517-4280-85E8-D07D2951873E}" destId="{9395D2D7-E707-43EE-ADD3-A39131EA5983}" srcOrd="0" destOrd="0" presId="urn:microsoft.com/office/officeart/2005/8/layout/process1"/>
    <dgm:cxn modelId="{7DEA522A-F053-4BCB-BBBF-3F036D25B8F3}" type="presParOf" srcId="{FEDFA29A-54B3-4053-8DF7-FEE8CBDE820A}" destId="{90022AA9-289A-49B9-BCD5-CA6C7F0E4DD4}" srcOrd="4" destOrd="0" presId="urn:microsoft.com/office/officeart/2005/8/layout/process1"/>
    <dgm:cxn modelId="{09FC2B57-FA84-4FD3-900E-1318FDD87FC5}" type="presParOf" srcId="{FEDFA29A-54B3-4053-8DF7-FEE8CBDE820A}" destId="{799A86A1-7FDD-4F27-A743-440C44930E9D}" srcOrd="5" destOrd="0" presId="urn:microsoft.com/office/officeart/2005/8/layout/process1"/>
    <dgm:cxn modelId="{86790DF4-ADB2-4C1C-816A-F1E5C9575107}" type="presParOf" srcId="{799A86A1-7FDD-4F27-A743-440C44930E9D}" destId="{2AB833DD-8E7E-403D-BAC9-D6F29E9EEFC0}" srcOrd="0" destOrd="0" presId="urn:microsoft.com/office/officeart/2005/8/layout/process1"/>
    <dgm:cxn modelId="{F86341E5-02E2-4C9F-9776-EAF0A0377CEB}" type="presParOf" srcId="{FEDFA29A-54B3-4053-8DF7-FEE8CBDE820A}" destId="{57E5A873-B659-480E-83CB-CB8FE660939D}" srcOrd="6"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80AAA5F-D1D5-4CE2-AE3C-1F3B2655AB1D}" type="datetimeFigureOut">
              <a:rPr lang="en-US" smtClean="0"/>
              <a:pPr/>
              <a:t>8/27/2012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AE6506-8265-4F04-9F4A-A3B741A1F88C}" type="slidenum">
              <a:rPr lang="en-US" smtClean="0"/>
              <a:pPr/>
              <a:t>‹#›</a:t>
            </a:fld>
            <a:endParaRPr lang="en-US"/>
          </a:p>
        </p:txBody>
      </p:sp>
    </p:spTree>
    <p:extLst>
      <p:ext uri="{BB962C8B-B14F-4D97-AF65-F5344CB8AC3E}">
        <p14:creationId xmlns:p14="http://schemas.microsoft.com/office/powerpoint/2010/main" val="430403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quote, from Marius and Page’s </a:t>
            </a:r>
            <a:r>
              <a:rPr lang="en-US" i="1" dirty="0" smtClean="0"/>
              <a:t>A Short Guide to Writing About History</a:t>
            </a:r>
            <a:r>
              <a:rPr lang="en-US" dirty="0" smtClean="0"/>
              <a:t>, explains exactly why you are taking this course.</a:t>
            </a:r>
          </a:p>
          <a:p>
            <a:endParaRPr lang="en-US" dirty="0" smtClean="0"/>
          </a:p>
          <a:p>
            <a:r>
              <a:rPr lang="en-US" dirty="0" smtClean="0"/>
              <a:t>As historians, you have multiple responsibilities.  </a:t>
            </a:r>
          </a:p>
          <a:p>
            <a:endParaRPr lang="en-US" dirty="0" smtClean="0"/>
          </a:p>
          <a:p>
            <a:r>
              <a:rPr lang="en-US" dirty="0" smtClean="0"/>
              <a:t>You must act as dramatists, able to tell compelling stories.  But you must also be unbiased, clear, and fair in your representation of events.</a:t>
            </a:r>
          </a:p>
          <a:p>
            <a:endParaRPr lang="en-US" dirty="0" smtClean="0"/>
          </a:p>
          <a:p>
            <a:r>
              <a:rPr lang="en-US" dirty="0" smtClean="0"/>
              <a:t>At the same time you must act as philosophers, able to apply clear logic and sound reason to your interpretations of the events you dramatize. </a:t>
            </a:r>
          </a:p>
          <a:p>
            <a:endParaRPr lang="en-US" dirty="0" smtClean="0"/>
          </a:p>
          <a:p>
            <a:r>
              <a:rPr lang="en-US" dirty="0" smtClean="0"/>
              <a:t>The best way to perform these responsibilities is through well-crafted, clearly articulated written texts.  The only other way to present the material is through oral  or visual presentations.  Because unwritten presentations rely on memory, you would lose credibility in historical accuracy, and unless you are a photographer at the actual scene of the events, any other artistic depiction  also raises questions of historical accuracy and fairness. Thus, in the end, the success of your work in history is inextricably linked to your skills as writers.</a:t>
            </a:r>
            <a:endParaRPr lang="en-US" dirty="0"/>
          </a:p>
        </p:txBody>
      </p:sp>
      <p:sp>
        <p:nvSpPr>
          <p:cNvPr id="4" name="Slide Number Placeholder 3"/>
          <p:cNvSpPr>
            <a:spLocks noGrp="1"/>
          </p:cNvSpPr>
          <p:nvPr>
            <p:ph type="sldNum" sz="quarter" idx="10"/>
          </p:nvPr>
        </p:nvSpPr>
        <p:spPr/>
        <p:txBody>
          <a:bodyPr/>
          <a:lstStyle/>
          <a:p>
            <a:fld id="{1FAE6506-8265-4F04-9F4A-A3B741A1F88C}" type="slidenum">
              <a:rPr lang="en-US" smtClean="0"/>
              <a:pPr/>
              <a:t>3</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Analysis will enable you to share the meaning of the narrative</a:t>
            </a:r>
            <a:r>
              <a:rPr lang="en-US" baseline="0" dirty="0" smtClean="0"/>
              <a:t> with your reader. Why does your reader need this narrative? </a:t>
            </a:r>
          </a:p>
          <a:p>
            <a:endParaRPr lang="en-US" baseline="0" dirty="0" smtClean="0"/>
          </a:p>
          <a:p>
            <a:r>
              <a:rPr lang="en-US" baseline="0" dirty="0" smtClean="0"/>
              <a:t>When you look at your primary texts or original documents, what evidence of possibilities, lessons, growth, etc., can you identify?  </a:t>
            </a:r>
          </a:p>
          <a:p>
            <a:r>
              <a:rPr lang="en-US" baseline="0" dirty="0" smtClean="0"/>
              <a:t>What rhetorical modes or patterns of thought present opportunities to explore the value of your narrative?  </a:t>
            </a:r>
            <a:endParaRPr lang="en-US" dirty="0"/>
          </a:p>
        </p:txBody>
      </p:sp>
      <p:sp>
        <p:nvSpPr>
          <p:cNvPr id="4" name="Slide Number Placeholder 3"/>
          <p:cNvSpPr>
            <a:spLocks noGrp="1"/>
          </p:cNvSpPr>
          <p:nvPr>
            <p:ph type="sldNum" sz="quarter" idx="10"/>
          </p:nvPr>
        </p:nvSpPr>
        <p:spPr/>
        <p:txBody>
          <a:bodyPr/>
          <a:lstStyle/>
          <a:p>
            <a:fld id="{1FAE6506-8265-4F04-9F4A-A3B741A1F88C}" type="slidenum">
              <a:rPr lang="en-US" smtClean="0"/>
              <a:pPr/>
              <a:t>12</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Who Questions:</a:t>
            </a:r>
            <a:r>
              <a:rPr lang="en-US" baseline="0" dirty="0" smtClean="0"/>
              <a:t> </a:t>
            </a:r>
            <a:r>
              <a:rPr lang="en-US" dirty="0" smtClean="0"/>
              <a:t>Who is involved? Who supports? Opposes?  These will lead to</a:t>
            </a:r>
            <a:r>
              <a:rPr lang="en-US" baseline="0" dirty="0" smtClean="0"/>
              <a:t> other types of questions.</a:t>
            </a:r>
          </a:p>
          <a:p>
            <a:endParaRPr lang="en-US" baseline="0" dirty="0" smtClean="0"/>
          </a:p>
          <a:p>
            <a:r>
              <a:rPr lang="en-US" baseline="0" dirty="0" smtClean="0"/>
              <a:t>What Questions:  What happened? What do these events mean?  What relationships between and among ideas exist here?  What qualities are there here?  What patterns emerge?</a:t>
            </a:r>
          </a:p>
          <a:p>
            <a:endParaRPr lang="en-US" baseline="0" dirty="0" smtClean="0"/>
          </a:p>
          <a:p>
            <a:r>
              <a:rPr lang="en-US" baseline="0" dirty="0" smtClean="0"/>
              <a:t>When Questions:  When and why then?  When is information known or revealed, and why?</a:t>
            </a:r>
          </a:p>
          <a:p>
            <a:endParaRPr lang="en-US" baseline="0" dirty="0" smtClean="0"/>
          </a:p>
          <a:p>
            <a:r>
              <a:rPr lang="en-US" baseline="0" dirty="0" smtClean="0"/>
              <a:t>Where Questions: Where and why there?</a:t>
            </a:r>
          </a:p>
          <a:p>
            <a:endParaRPr lang="en-US" baseline="0" dirty="0" smtClean="0"/>
          </a:p>
          <a:p>
            <a:r>
              <a:rPr lang="en-US" baseline="0" dirty="0" smtClean="0"/>
              <a:t>Why Questions: Establish cause and effect relationships</a:t>
            </a:r>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1FAE6506-8265-4F04-9F4A-A3B741A1F88C}" type="slidenum">
              <a:rPr lang="en-US" smtClean="0"/>
              <a:pPr/>
              <a:t>13</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On the first read, ask questions.  Use the prior slide as a starting</a:t>
            </a:r>
            <a:r>
              <a:rPr lang="en-US" baseline="0" dirty="0" smtClean="0"/>
              <a:t> point</a:t>
            </a:r>
            <a:r>
              <a:rPr lang="en-US" dirty="0" smtClean="0"/>
              <a:t> for the types of questions you should ask.</a:t>
            </a:r>
          </a:p>
          <a:p>
            <a:endParaRPr lang="en-US" dirty="0" smtClean="0"/>
          </a:p>
          <a:p>
            <a:r>
              <a:rPr lang="en-US" dirty="0" smtClean="0"/>
              <a:t>On the second read, slow down and read in short, bite sized pieces.  Identify</a:t>
            </a:r>
            <a:r>
              <a:rPr lang="en-US" baseline="0" dirty="0" smtClean="0"/>
              <a:t> what a paragraph is doing: Describing, Narrating, or Analyzing.  Quote any key facts that MUST be quoted, and be sure to keep your ideas in chronological order.</a:t>
            </a:r>
            <a:endParaRPr lang="en-US" dirty="0" smtClean="0"/>
          </a:p>
          <a:p>
            <a:endParaRPr lang="en-US" dirty="0" smtClean="0"/>
          </a:p>
          <a:p>
            <a:r>
              <a:rPr lang="en-US" dirty="0" smtClean="0"/>
              <a:t>DO NOT, under any circumstances, summarize or paraphrase your text with the original primary source OR your notes open.  It will be too easy to plagiarize</a:t>
            </a:r>
            <a:r>
              <a:rPr lang="en-US" baseline="0" dirty="0" smtClean="0"/>
              <a:t> the original document.</a:t>
            </a:r>
            <a:endParaRPr lang="en-US" dirty="0" smtClean="0"/>
          </a:p>
          <a:p>
            <a:endParaRPr lang="en-US" dirty="0"/>
          </a:p>
        </p:txBody>
      </p:sp>
      <p:sp>
        <p:nvSpPr>
          <p:cNvPr id="4" name="Slide Number Placeholder 3"/>
          <p:cNvSpPr>
            <a:spLocks noGrp="1"/>
          </p:cNvSpPr>
          <p:nvPr>
            <p:ph type="sldNum" sz="quarter" idx="10"/>
          </p:nvPr>
        </p:nvSpPr>
        <p:spPr/>
        <p:txBody>
          <a:bodyPr/>
          <a:lstStyle/>
          <a:p>
            <a:fld id="{1FAE6506-8265-4F04-9F4A-A3B741A1F88C}" type="slidenum">
              <a:rPr lang="en-US" smtClean="0"/>
              <a:pPr/>
              <a:t>14</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These are partial lists.</a:t>
            </a:r>
          </a:p>
          <a:p>
            <a:endParaRPr lang="en-US" dirty="0" smtClean="0"/>
          </a:p>
          <a:p>
            <a:r>
              <a:rPr lang="en-US" dirty="0" smtClean="0"/>
              <a:t>It is critical that writers</a:t>
            </a:r>
            <a:r>
              <a:rPr lang="en-US" baseline="0" dirty="0" smtClean="0"/>
              <a:t> understand the meaning and value of smaller, transitional words like these, which connect the ideas offered in phrases and clauses.</a:t>
            </a:r>
            <a:endParaRPr lang="en-US" dirty="0"/>
          </a:p>
        </p:txBody>
      </p:sp>
      <p:sp>
        <p:nvSpPr>
          <p:cNvPr id="4" name="Slide Number Placeholder 3"/>
          <p:cNvSpPr>
            <a:spLocks noGrp="1"/>
          </p:cNvSpPr>
          <p:nvPr>
            <p:ph type="sldNum" sz="quarter" idx="10"/>
          </p:nvPr>
        </p:nvSpPr>
        <p:spPr/>
        <p:txBody>
          <a:bodyPr/>
          <a:lstStyle/>
          <a:p>
            <a:fld id="{1FAE6506-8265-4F04-9F4A-A3B741A1F88C}" type="slidenum">
              <a:rPr lang="en-US" smtClean="0"/>
              <a:pPr/>
              <a:t>15</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These are partial lists.</a:t>
            </a:r>
          </a:p>
          <a:p>
            <a:endParaRPr lang="en-US" dirty="0" smtClean="0"/>
          </a:p>
          <a:p>
            <a:r>
              <a:rPr lang="en-US" smtClean="0"/>
              <a:t>It is critical that writers</a:t>
            </a:r>
            <a:r>
              <a:rPr lang="en-US" baseline="0" smtClean="0"/>
              <a:t> understand the meaning and value of smaller, transitional words like these, which connect the ideas offered in phrases and clauses.</a:t>
            </a:r>
            <a:endParaRPr lang="en-US" dirty="0"/>
          </a:p>
        </p:txBody>
      </p:sp>
      <p:sp>
        <p:nvSpPr>
          <p:cNvPr id="4" name="Slide Number Placeholder 3"/>
          <p:cNvSpPr>
            <a:spLocks noGrp="1"/>
          </p:cNvSpPr>
          <p:nvPr>
            <p:ph type="sldNum" sz="quarter" idx="10"/>
          </p:nvPr>
        </p:nvSpPr>
        <p:spPr/>
        <p:txBody>
          <a:bodyPr/>
          <a:lstStyle/>
          <a:p>
            <a:fld id="{1FAE6506-8265-4F04-9F4A-A3B741A1F88C}" type="slidenum">
              <a:rPr lang="en-US" smtClean="0"/>
              <a:pPr/>
              <a:t>16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Before examining the DNA structure of historical prose writing, you should remember the shape of the modern rhetorical triangle.</a:t>
            </a:r>
            <a:r>
              <a:rPr lang="en-US" baseline="0" dirty="0" smtClean="0"/>
              <a:t>  </a:t>
            </a:r>
          </a:p>
          <a:p>
            <a:endParaRPr lang="en-US" dirty="0"/>
          </a:p>
          <a:p>
            <a:r>
              <a:rPr lang="en-US" baseline="0" dirty="0" smtClean="0"/>
              <a:t>You are the writer.  As writer, you are responsible for al the decisions about both form and content: what you say</a:t>
            </a:r>
            <a:r>
              <a:rPr lang="en-US" dirty="0" smtClean="0"/>
              <a:t> and</a:t>
            </a:r>
            <a:r>
              <a:rPr lang="en-US" baseline="0" dirty="0" smtClean="0"/>
              <a:t> how you say it,</a:t>
            </a:r>
            <a:r>
              <a:rPr lang="en-US" dirty="0" smtClean="0"/>
              <a:t> what you include and what you exclude.  Choose carefully: your reader is depending on you to provide a clear picture.</a:t>
            </a:r>
            <a:endParaRPr lang="en-US" baseline="0" dirty="0" smtClean="0"/>
          </a:p>
          <a:p>
            <a:endParaRPr lang="en-US" baseline="0" dirty="0" smtClean="0"/>
          </a:p>
          <a:p>
            <a:r>
              <a:rPr lang="en-US" baseline="0" dirty="0" smtClean="0"/>
              <a:t>Your goal is to make sure that the text communicates an idea clearly to a reader.  In other words, you are not writing for yourself; you are writing for others:</a:t>
            </a:r>
            <a:r>
              <a:rPr lang="en-US" dirty="0" smtClean="0"/>
              <a:t> </a:t>
            </a:r>
            <a:r>
              <a:rPr lang="en-US" baseline="0" dirty="0" smtClean="0"/>
              <a:t>friends, classmates, your professor, or other professionals in the field.  Your words may be presented in a professional publication or at a conference.  Therefore clarity of ideas is essential.</a:t>
            </a:r>
          </a:p>
          <a:p>
            <a:endParaRPr lang="en-US" baseline="0" dirty="0" smtClean="0"/>
          </a:p>
          <a:p>
            <a:r>
              <a:rPr lang="en-US" baseline="0" dirty="0" smtClean="0"/>
              <a:t>Remember that you should consider how your text reaches your audience -- not just </a:t>
            </a:r>
            <a:r>
              <a:rPr lang="en-US" dirty="0" smtClean="0"/>
              <a:t> when starting or ending your work, but with every single paragraph you write.  This means that as your essay grows, and as you add, delete, or change content, you will need to review how each new or changed paragraph connects to those around it, and how they all work together to communicate a message to your reader.</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1FAE6506-8265-4F04-9F4A-A3B741A1F88C}"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There are three</a:t>
            </a:r>
            <a:r>
              <a:rPr lang="en-US" baseline="0" dirty="0" smtClean="0"/>
              <a:t> types of paragraphs in the D-N-A essay structure.</a:t>
            </a:r>
          </a:p>
          <a:p>
            <a:endParaRPr lang="en-US" baseline="0" dirty="0" smtClean="0"/>
          </a:p>
          <a:p>
            <a:r>
              <a:rPr lang="en-US" baseline="0" dirty="0" smtClean="0"/>
              <a:t>DESCRIPTIVE paragraphs provide setting and context for your reader.  You will probably need to establish place and time, provide the</a:t>
            </a:r>
            <a:r>
              <a:rPr lang="en-US" dirty="0" smtClean="0"/>
              <a:t> reader with a sense of what is happening at the time, maybe even reveal a bit about the temperaments, behaviors, and beliefs of your characters.</a:t>
            </a:r>
          </a:p>
          <a:p>
            <a:endParaRPr lang="en-US" dirty="0" smtClean="0"/>
          </a:p>
          <a:p>
            <a:r>
              <a:rPr lang="en-US" dirty="0" smtClean="0"/>
              <a:t>NARRATIVE paragraphs detail the specific events of the drama – how the protagonist(s) and antagonist(s) interacted , the inciting events, the chronological build to a climactic moment, and the resolution of tension, or denouement.</a:t>
            </a:r>
          </a:p>
          <a:p>
            <a:endParaRPr lang="en-US" dirty="0" smtClean="0"/>
          </a:p>
          <a:p>
            <a:r>
              <a:rPr lang="en-US" dirty="0" smtClean="0"/>
              <a:t>ANALYSIS paragraphs serve in many ways as a denouement in historical writing – they may reveal the lessons learned, and/or the fallout from an event or sequence of events, and/or an analysis of what other options might have been possible to prevent the events from occurring.</a:t>
            </a:r>
          </a:p>
          <a:p>
            <a:endParaRPr lang="en-US" dirty="0" smtClean="0"/>
          </a:p>
          <a:p>
            <a:r>
              <a:rPr lang="en-US" dirty="0" smtClean="0"/>
              <a:t>A complete D-N-A Cycle can use as many paragraphs as you want or need of each type, but they will always be presented in D-N-A order:  Logically  linked description paragraphs first, then the narrative of events, then the analysis of those specific events.</a:t>
            </a:r>
            <a:endParaRPr lang="en-US" dirty="0"/>
          </a:p>
        </p:txBody>
      </p:sp>
      <p:sp>
        <p:nvSpPr>
          <p:cNvPr id="4" name="Slide Number Placeholder 3"/>
          <p:cNvSpPr>
            <a:spLocks noGrp="1"/>
          </p:cNvSpPr>
          <p:nvPr>
            <p:ph type="sldNum" sz="quarter" idx="10"/>
          </p:nvPr>
        </p:nvSpPr>
        <p:spPr/>
        <p:txBody>
          <a:bodyPr/>
          <a:lstStyle/>
          <a:p>
            <a:fld id="{1FAE6506-8265-4F04-9F4A-A3B741A1F88C}"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343400"/>
            <a:ext cx="5486400" cy="4267200"/>
          </a:xfrm>
        </p:spPr>
        <p:txBody>
          <a:bodyPr>
            <a:normAutofit lnSpcReduction="10000"/>
          </a:bodyPr>
          <a:lstStyle/>
          <a:p>
            <a:r>
              <a:rPr lang="en-US" dirty="0" smtClean="0"/>
              <a:t>Just as you may use any number of paragraphs in each cycle, you may also repeat the cycle as often as you wish.</a:t>
            </a:r>
          </a:p>
          <a:p>
            <a:endParaRPr lang="en-US" dirty="0" smtClean="0"/>
          </a:p>
          <a:p>
            <a:r>
              <a:rPr lang="en-US" dirty="0" smtClean="0"/>
              <a:t>For example, in presenting a history or the RMS Titanic sinking, you might begin with a multi-paragraph DESCRIPTION of the liner itself, one that ends with its glamour, or with the absence of enough lifeboats, or of the problematic engine room design.  </a:t>
            </a:r>
          </a:p>
          <a:p>
            <a:endParaRPr lang="en-US" dirty="0" smtClean="0"/>
          </a:p>
          <a:p>
            <a:r>
              <a:rPr lang="en-US" dirty="0" smtClean="0"/>
              <a:t>From here, you might provide the story of the builder and his wealthy friends, discussing the “unsinkable” claim, even as the warning messages for icebergs are received in the radio room.   Present the NARRATIVE as a story, increasing the tension.</a:t>
            </a:r>
          </a:p>
          <a:p>
            <a:endParaRPr lang="en-US" dirty="0" smtClean="0"/>
          </a:p>
          <a:p>
            <a:r>
              <a:rPr lang="en-US" dirty="0" smtClean="0"/>
              <a:t>You might then break into an ANALYSIS of the  cultural greed and arrogance on display among the passengers and crew, of the cause and effect relationships  this arrogance may have had on the design and  decorating decisions made by White Star.</a:t>
            </a:r>
          </a:p>
          <a:p>
            <a:endParaRPr lang="en-US" dirty="0" smtClean="0"/>
          </a:p>
          <a:p>
            <a:r>
              <a:rPr lang="en-US" dirty="0" smtClean="0"/>
              <a:t>Now, you might return to a DESCRIPTION of the bow of the ship, what was there, what was visible in the fog.  This could be followed by the NARRATIVE of the iceberg collision, and the lackadaisical response of the wealthy.  This could then be followed by an ANALYSIS of the waste of time and space on the ship, a comparison of responses between first class passengers and the third class or engine room, etc.</a:t>
            </a:r>
          </a:p>
          <a:p>
            <a:endParaRPr lang="en-US" dirty="0" smtClean="0"/>
          </a:p>
          <a:p>
            <a:r>
              <a:rPr lang="en-US" dirty="0" smtClean="0"/>
              <a:t>You should repeat the cycle as often as you need to provide setting, dramatic action, and critical discussion in portions that are manageable for your reader.</a:t>
            </a:r>
            <a:endParaRPr lang="en-US" dirty="0"/>
          </a:p>
        </p:txBody>
      </p:sp>
      <p:sp>
        <p:nvSpPr>
          <p:cNvPr id="4" name="Slide Number Placeholder 3"/>
          <p:cNvSpPr>
            <a:spLocks noGrp="1"/>
          </p:cNvSpPr>
          <p:nvPr>
            <p:ph type="sldNum" sz="quarter" idx="10"/>
          </p:nvPr>
        </p:nvSpPr>
        <p:spPr/>
        <p:txBody>
          <a:bodyPr/>
          <a:lstStyle/>
          <a:p>
            <a:fld id="{1FAE6506-8265-4F04-9F4A-A3B741A1F88C}"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Read this passage to consider DESCRIPTION.  What characteristics do you notice?</a:t>
            </a:r>
          </a:p>
          <a:p>
            <a:endParaRPr lang="en-US" dirty="0" smtClean="0"/>
          </a:p>
          <a:p>
            <a:r>
              <a:rPr lang="en-US" dirty="0" smtClean="0"/>
              <a:t>Day, Date, and time to start – must be of critical importance to future events!</a:t>
            </a:r>
          </a:p>
          <a:p>
            <a:endParaRPr lang="en-US" dirty="0" smtClean="0"/>
          </a:p>
          <a:p>
            <a:r>
              <a:rPr lang="en-US" dirty="0" smtClean="0"/>
              <a:t>Place and time of comfort and beauty to the king – is there danger, discomfort, ugliness coming?</a:t>
            </a:r>
          </a:p>
          <a:p>
            <a:endParaRPr lang="en-US" dirty="0" smtClean="0"/>
          </a:p>
          <a:p>
            <a:r>
              <a:rPr lang="en-US" dirty="0" smtClean="0"/>
              <a:t>Only his rise to power was more important than this beautiful place – describes how important a place it is to the king.</a:t>
            </a:r>
          </a:p>
          <a:p>
            <a:endParaRPr lang="en-US" dirty="0" smtClean="0"/>
          </a:p>
          <a:p>
            <a:r>
              <a:rPr lang="en-US" dirty="0" smtClean="0"/>
              <a:t>Gout – this is a healing place, a healthy place for him – but does it stay that way?</a:t>
            </a:r>
          </a:p>
          <a:p>
            <a:endParaRPr lang="en-US" dirty="0" smtClean="0"/>
          </a:p>
          <a:p>
            <a:r>
              <a:rPr lang="en-US" dirty="0" smtClean="0"/>
              <a:t>Perhaps – speculation – his comfort, disease, illness, may have prevented him from doing his job.  When he finally does read it, it’s too late.</a:t>
            </a:r>
          </a:p>
          <a:p>
            <a:endParaRPr lang="en-US" dirty="0" smtClean="0"/>
          </a:p>
          <a:p>
            <a:r>
              <a:rPr lang="en-US" dirty="0" smtClean="0"/>
              <a:t>Beauty, safety, health juxtaposed with war, danger, death – the description sets up tension that will be played out in the narrative to come.</a:t>
            </a:r>
            <a:endParaRPr lang="en-US" dirty="0"/>
          </a:p>
        </p:txBody>
      </p:sp>
      <p:sp>
        <p:nvSpPr>
          <p:cNvPr id="4" name="Slide Number Placeholder 3"/>
          <p:cNvSpPr>
            <a:spLocks noGrp="1"/>
          </p:cNvSpPr>
          <p:nvPr>
            <p:ph type="sldNum" sz="quarter" idx="10"/>
          </p:nvPr>
        </p:nvSpPr>
        <p:spPr/>
        <p:txBody>
          <a:bodyPr/>
          <a:lstStyle/>
          <a:p>
            <a:fld id="{1FAE6506-8265-4F04-9F4A-A3B741A1F88C}"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In description, you are working to set context for your readership and mood for the narrative.</a:t>
            </a:r>
          </a:p>
          <a:p>
            <a:endParaRPr lang="en-US" dirty="0" smtClean="0"/>
          </a:p>
          <a:p>
            <a:r>
              <a:rPr lang="en-US" dirty="0" smtClean="0"/>
              <a:t>Descriptions generally happen in the past tense, as if it is being recalled for the reader.</a:t>
            </a:r>
          </a:p>
          <a:p>
            <a:endParaRPr lang="en-US" dirty="0" smtClean="0"/>
          </a:p>
          <a:p>
            <a:r>
              <a:rPr lang="en-US" dirty="0" smtClean="0"/>
              <a:t>Descriptions rely on fact – as you would collect them from primary documents and artifacts.  Remember that you should always attempt to paraphrase source material rather than quote it directly.  The exception to this may be actual dialogue preserved</a:t>
            </a:r>
            <a:r>
              <a:rPr lang="en-US" baseline="0" dirty="0" smtClean="0"/>
              <a:t> in primary documents, or when quoting narrative accounts, journals, letters, or other correspondences.</a:t>
            </a:r>
            <a:endParaRPr lang="en-US" dirty="0" smtClean="0"/>
          </a:p>
          <a:p>
            <a:endParaRPr lang="en-US" dirty="0" smtClean="0"/>
          </a:p>
          <a:p>
            <a:r>
              <a:rPr lang="en-US" dirty="0" smtClean="0"/>
              <a:t>In the prior example, Prince Phillip’s garden,</a:t>
            </a:r>
            <a:r>
              <a:rPr lang="en-US" baseline="0" dirty="0" smtClean="0"/>
              <a:t> with its flowers and nightingales, as well as the discussion of his gout, came from primary documents.  Mattingly didn’t just make these things up.  Same with the arrival of the letter and the failure to open it.  As for the reason why it wasn’t opened, Mattingly can only speculate – which means there is no historical proof of why Phillip hadn’t opened the letter immediately.  These details may seem unimportant, but they are extremely important, both as evidence for setting, and for showing us what in the scene is truth as opposed to what is conjecture.</a:t>
            </a:r>
          </a:p>
          <a:p>
            <a:endParaRPr lang="en-US" baseline="0" dirty="0" smtClean="0"/>
          </a:p>
          <a:p>
            <a:r>
              <a:rPr lang="en-US" baseline="0" dirty="0" smtClean="0"/>
              <a:t>When you write  description, consider the guidelines on the above slide.  Appeal to your senses whenever possible, but never at the expense of the truth.  If you know for a fact that a condemned man’s last meal was a steak and a beer, and you know for a fact that he could smell and taste it, you are free to have him do so.  But unless there is recorded evidence of exactly how that steak tasted, or how it was prepared (dry rub seasoning or A-1, well-done or bloody), you have no evidence regarding how the convicted man’s felt about the stake, or what he was thinking when he ate it.  </a:t>
            </a:r>
          </a:p>
        </p:txBody>
      </p:sp>
      <p:sp>
        <p:nvSpPr>
          <p:cNvPr id="4" name="Slide Number Placeholder 3"/>
          <p:cNvSpPr>
            <a:spLocks noGrp="1"/>
          </p:cNvSpPr>
          <p:nvPr>
            <p:ph type="sldNum" sz="quarter" idx="10"/>
          </p:nvPr>
        </p:nvSpPr>
        <p:spPr/>
        <p:txBody>
          <a:bodyPr/>
          <a:lstStyle/>
          <a:p>
            <a:fld id="{1FAE6506-8265-4F04-9F4A-A3B741A1F88C}"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Read</a:t>
            </a:r>
            <a:r>
              <a:rPr lang="en-US" baseline="0" dirty="0" smtClean="0"/>
              <a:t> this NARRATIVE of the recovery of a sinking ship.</a:t>
            </a:r>
          </a:p>
          <a:p>
            <a:endParaRPr lang="en-US" baseline="0" dirty="0" smtClean="0"/>
          </a:p>
          <a:p>
            <a:r>
              <a:rPr lang="en-US" baseline="0" dirty="0" smtClean="0"/>
              <a:t>Notice that instead of passively describing a place Mattingly is now using active verbs that show action done by protagonists and antagonists.</a:t>
            </a:r>
          </a:p>
          <a:p>
            <a:endParaRPr lang="en-US" baseline="0" dirty="0" smtClean="0"/>
          </a:p>
          <a:p>
            <a:r>
              <a:rPr lang="en-US" baseline="0" dirty="0" smtClean="0"/>
              <a:t>Valdes surrendered</a:t>
            </a:r>
          </a:p>
          <a:p>
            <a:r>
              <a:rPr lang="en-US" baseline="0" dirty="0" smtClean="0"/>
              <a:t>English picked</a:t>
            </a:r>
          </a:p>
          <a:p>
            <a:r>
              <a:rPr lang="en-US" baseline="0" dirty="0" smtClean="0"/>
              <a:t>Explosion had started</a:t>
            </a:r>
          </a:p>
          <a:p>
            <a:r>
              <a:rPr lang="en-US" baseline="0" dirty="0" smtClean="0"/>
              <a:t>Lord Howard went</a:t>
            </a:r>
          </a:p>
          <a:p>
            <a:r>
              <a:rPr lang="en-US" baseline="0" dirty="0" smtClean="0"/>
              <a:t>Captain Fleming managed</a:t>
            </a:r>
          </a:p>
          <a:p>
            <a:endParaRPr lang="en-US" baseline="0" dirty="0" smtClean="0"/>
          </a:p>
        </p:txBody>
      </p:sp>
      <p:sp>
        <p:nvSpPr>
          <p:cNvPr id="4" name="Slide Number Placeholder 3"/>
          <p:cNvSpPr>
            <a:spLocks noGrp="1"/>
          </p:cNvSpPr>
          <p:nvPr>
            <p:ph type="sldNum" sz="quarter" idx="10"/>
          </p:nvPr>
        </p:nvSpPr>
        <p:spPr/>
        <p:txBody>
          <a:bodyPr/>
          <a:lstStyle/>
          <a:p>
            <a:fld id="{1FAE6506-8265-4F04-9F4A-A3B741A1F88C}"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Remember that in a narrative, characters do things, almost always in the past tense – the armada sailed, the ship sank, Jackson charged, Sherman’s Army torched.</a:t>
            </a:r>
          </a:p>
          <a:p>
            <a:endParaRPr lang="en-US" baseline="0" dirty="0" smtClean="0"/>
          </a:p>
          <a:p>
            <a:r>
              <a:rPr lang="en-US" baseline="0" dirty="0" smtClean="0"/>
              <a:t>When examining your primary documents, look for specific actions done by both individuals and groups.  Remember, whenever possible, paraphrase the actions rather than quote events directly.  Only quote events if they are specific and essential to the development of the narrative (meaning you will analyze the specific quoted materials!) Quotes, especially big ones, tend to slow the narrative down.</a:t>
            </a:r>
          </a:p>
          <a:p>
            <a:endParaRPr lang="en-US" baseline="0" dirty="0" smtClean="0"/>
          </a:p>
          <a:p>
            <a:r>
              <a:rPr lang="en-US" baseline="0" dirty="0" smtClean="0"/>
              <a:t>Also, remember that dramatic action is necessary, no matter what subject you are exploring.  Consider the plot elements described in the slide above as you write.</a:t>
            </a:r>
          </a:p>
          <a:p>
            <a:endParaRPr lang="en-US" baseline="0" dirty="0" smtClean="0"/>
          </a:p>
          <a:p>
            <a:r>
              <a:rPr lang="en-US" baseline="0" dirty="0" smtClean="0"/>
              <a:t>Finally, don’t include tangents, data, or side stories that are not essential to the overall goal of the narrative.</a:t>
            </a:r>
            <a:endParaRPr lang="en-US" dirty="0" smtClean="0"/>
          </a:p>
          <a:p>
            <a:endParaRPr lang="en-US" dirty="0"/>
          </a:p>
        </p:txBody>
      </p:sp>
      <p:sp>
        <p:nvSpPr>
          <p:cNvPr id="4" name="Slide Number Placeholder 3"/>
          <p:cNvSpPr>
            <a:spLocks noGrp="1"/>
          </p:cNvSpPr>
          <p:nvPr>
            <p:ph type="sldNum" sz="quarter" idx="10"/>
          </p:nvPr>
        </p:nvSpPr>
        <p:spPr/>
        <p:txBody>
          <a:bodyPr/>
          <a:lstStyle/>
          <a:p>
            <a:fld id="{1FAE6506-8265-4F04-9F4A-A3B741A1F88C}" type="slidenum">
              <a:rPr lang="en-US" smtClean="0"/>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Read this ANALYSIS</a:t>
            </a:r>
            <a:r>
              <a:rPr lang="en-US" baseline="0" dirty="0" smtClean="0"/>
              <a:t> of specific military events.</a:t>
            </a:r>
          </a:p>
          <a:p>
            <a:endParaRPr lang="en-US" baseline="0" dirty="0" smtClean="0"/>
          </a:p>
          <a:p>
            <a:r>
              <a:rPr lang="en-US" baseline="0" dirty="0" smtClean="0"/>
              <a:t>Notice the parallel structures – what was learned by one, then the other.</a:t>
            </a:r>
          </a:p>
          <a:p>
            <a:r>
              <a:rPr lang="en-US" baseline="0" dirty="0" smtClean="0"/>
              <a:t>Notice also the critical assessment each party makes of itself and its opponent – </a:t>
            </a:r>
          </a:p>
          <a:p>
            <a:endParaRPr lang="en-US" baseline="0" dirty="0" smtClean="0"/>
          </a:p>
          <a:p>
            <a:r>
              <a:rPr lang="en-US" baseline="0" dirty="0" smtClean="0"/>
              <a:t>Par. 1 -- The Spanish all thought…</a:t>
            </a:r>
          </a:p>
          <a:p>
            <a:r>
              <a:rPr lang="en-US" dirty="0" smtClean="0"/>
              <a:t>Par. 2 – their chosen tactics were not working.</a:t>
            </a:r>
          </a:p>
          <a:p>
            <a:endParaRPr lang="en-US" dirty="0" smtClean="0"/>
          </a:p>
          <a:p>
            <a:r>
              <a:rPr lang="en-US" dirty="0" smtClean="0"/>
              <a:t>Notice also that the development of these explanations relies on narrative provided earlier in the text.</a:t>
            </a:r>
            <a:endParaRPr lang="en-US" dirty="0"/>
          </a:p>
        </p:txBody>
      </p:sp>
      <p:sp>
        <p:nvSpPr>
          <p:cNvPr id="4" name="Slide Number Placeholder 3"/>
          <p:cNvSpPr>
            <a:spLocks noGrp="1"/>
          </p:cNvSpPr>
          <p:nvPr>
            <p:ph type="sldNum" sz="quarter" idx="10"/>
          </p:nvPr>
        </p:nvSpPr>
        <p:spPr/>
        <p:txBody>
          <a:bodyPr/>
          <a:lstStyle/>
          <a:p>
            <a:fld id="{1FAE6506-8265-4F04-9F4A-A3B741A1F88C}"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E9131C88-E830-4347-A3DB-6BBCC5505B7C}" type="datetimeFigureOut">
              <a:rPr lang="en-US" smtClean="0"/>
              <a:pPr/>
              <a:t>8/27/2012</a:t>
            </a:fld>
            <a:endParaRPr lang="en-US"/>
          </a:p>
        </p:txBody>
      </p:sp>
      <p:sp>
        <p:nvSpPr>
          <p:cNvPr id="16" name="Slide Number Placeholder 15"/>
          <p:cNvSpPr>
            <a:spLocks noGrp="1"/>
          </p:cNvSpPr>
          <p:nvPr>
            <p:ph type="sldNum" sz="quarter" idx="11"/>
          </p:nvPr>
        </p:nvSpPr>
        <p:spPr/>
        <p:txBody>
          <a:bodyPr/>
          <a:lstStyle/>
          <a:p>
            <a:fld id="{8B93A097-ECF2-4294-92FD-536BBD527E7C}" type="slidenum">
              <a:rPr lang="en-US" smtClean="0"/>
              <a:pPr/>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9131C88-E830-4347-A3DB-6BBCC5505B7C}" type="datetimeFigureOut">
              <a:rPr lang="en-US" smtClean="0"/>
              <a:pPr/>
              <a:t>8/27/2012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93A097-ECF2-4294-92FD-536BBD527E7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9131C88-E830-4347-A3DB-6BBCC5505B7C}" type="datetimeFigureOut">
              <a:rPr lang="en-US" smtClean="0"/>
              <a:pPr/>
              <a:t>8/27/2012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93A097-ECF2-4294-92FD-536BBD527E7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E9131C88-E830-4347-A3DB-6BBCC5505B7C}" type="datetimeFigureOut">
              <a:rPr lang="en-US" smtClean="0"/>
              <a:pPr/>
              <a:t>8/27/2012</a:t>
            </a:fld>
            <a:endParaRPr lang="en-US"/>
          </a:p>
        </p:txBody>
      </p:sp>
      <p:sp>
        <p:nvSpPr>
          <p:cNvPr id="15" name="Slide Number Placeholder 14"/>
          <p:cNvSpPr>
            <a:spLocks noGrp="1"/>
          </p:cNvSpPr>
          <p:nvPr>
            <p:ph type="sldNum" sz="quarter" idx="15"/>
          </p:nvPr>
        </p:nvSpPr>
        <p:spPr/>
        <p:txBody>
          <a:bodyPr/>
          <a:lstStyle>
            <a:lvl1pPr algn="ctr">
              <a:defRPr/>
            </a:lvl1pPr>
          </a:lstStyle>
          <a:p>
            <a:fld id="{8B93A097-ECF2-4294-92FD-536BBD527E7C}" type="slidenum">
              <a:rPr lang="en-US" smtClean="0"/>
              <a:pPr/>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9131C88-E830-4347-A3DB-6BBCC5505B7C}" type="datetimeFigureOut">
              <a:rPr lang="en-US" smtClean="0"/>
              <a:pPr/>
              <a:t>8/27/2012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93A097-ECF2-4294-92FD-536BBD527E7C}" type="slidenum">
              <a:rPr lang="en-US" smtClean="0"/>
              <a:pPr/>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9131C88-E830-4347-A3DB-6BBCC5505B7C}" type="datetimeFigureOut">
              <a:rPr lang="en-US" smtClean="0"/>
              <a:pPr/>
              <a:t>8/27/2012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93A097-ECF2-4294-92FD-536BBD527E7C}"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8B93A097-ECF2-4294-92FD-536BBD527E7C}" type="slidenum">
              <a:rPr lang="en-US" smtClean="0"/>
              <a:pPr/>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E9131C88-E830-4347-A3DB-6BBCC5505B7C}" type="datetimeFigureOut">
              <a:rPr lang="en-US" smtClean="0"/>
              <a:pPr/>
              <a:t>8/27/2012</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E9131C88-E830-4347-A3DB-6BBCC5505B7C}" type="datetimeFigureOut">
              <a:rPr lang="en-US" smtClean="0"/>
              <a:pPr/>
              <a:t>8/27/2012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B93A097-ECF2-4294-92FD-536BBD527E7C}"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131C88-E830-4347-A3DB-6BBCC5505B7C}" type="datetimeFigureOut">
              <a:rPr lang="en-US" smtClean="0"/>
              <a:pPr/>
              <a:t>8/27/2012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B93A097-ECF2-4294-92FD-536BBD527E7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E9131C88-E830-4347-A3DB-6BBCC5505B7C}" type="datetimeFigureOut">
              <a:rPr lang="en-US" smtClean="0"/>
              <a:pPr/>
              <a:t>8/27/2012</a:t>
            </a:fld>
            <a:endParaRPr lang="en-US"/>
          </a:p>
        </p:txBody>
      </p:sp>
      <p:sp>
        <p:nvSpPr>
          <p:cNvPr id="9" name="Slide Number Placeholder 8"/>
          <p:cNvSpPr>
            <a:spLocks noGrp="1"/>
          </p:cNvSpPr>
          <p:nvPr>
            <p:ph type="sldNum" sz="quarter" idx="15"/>
          </p:nvPr>
        </p:nvSpPr>
        <p:spPr/>
        <p:txBody>
          <a:bodyPr/>
          <a:lstStyle/>
          <a:p>
            <a:fld id="{8B93A097-ECF2-4294-92FD-536BBD527E7C}" type="slidenum">
              <a:rPr lang="en-US" smtClean="0"/>
              <a:pPr/>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E9131C88-E830-4347-A3DB-6BBCC5505B7C}" type="datetimeFigureOut">
              <a:rPr lang="en-US" smtClean="0"/>
              <a:pPr/>
              <a:t>8/27/2012</a:t>
            </a:fld>
            <a:endParaRPr lang="en-US"/>
          </a:p>
        </p:txBody>
      </p:sp>
      <p:sp>
        <p:nvSpPr>
          <p:cNvPr id="9" name="Slide Number Placeholder 8"/>
          <p:cNvSpPr>
            <a:spLocks noGrp="1"/>
          </p:cNvSpPr>
          <p:nvPr>
            <p:ph type="sldNum" sz="quarter" idx="11"/>
          </p:nvPr>
        </p:nvSpPr>
        <p:spPr/>
        <p:txBody>
          <a:bodyPr/>
          <a:lstStyle/>
          <a:p>
            <a:fld id="{8B93A097-ECF2-4294-92FD-536BBD527E7C}"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E9131C88-E830-4347-A3DB-6BBCC5505B7C}" type="datetimeFigureOut">
              <a:rPr lang="en-US" smtClean="0"/>
              <a:pPr/>
              <a:t>8/27/2012</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8B93A097-ECF2-4294-92FD-536BBD527E7C}" type="slidenum">
              <a:rPr lang="en-US" smtClean="0"/>
              <a:pPr/>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3699804"/>
            <a:ext cx="8305800" cy="2091396"/>
          </a:xfrm>
        </p:spPr>
        <p:txBody>
          <a:bodyPr/>
          <a:lstStyle/>
          <a:p>
            <a:r>
              <a:rPr lang="en-US" dirty="0" smtClean="0"/>
              <a:t>Dr. Robert T. Koch Jr.</a:t>
            </a:r>
          </a:p>
          <a:p>
            <a:r>
              <a:rPr lang="en-US" dirty="0" smtClean="0"/>
              <a:t>Dr. Tom Osborne</a:t>
            </a:r>
          </a:p>
          <a:p>
            <a:r>
              <a:rPr lang="en-US" dirty="0" smtClean="0"/>
              <a:t>March 4, 2009</a:t>
            </a:r>
          </a:p>
          <a:p>
            <a:endParaRPr lang="en-US" dirty="0" smtClean="0"/>
          </a:p>
          <a:p>
            <a:endParaRPr lang="en-US" dirty="0"/>
          </a:p>
        </p:txBody>
      </p:sp>
      <p:sp>
        <p:nvSpPr>
          <p:cNvPr id="2" name="Title 1"/>
          <p:cNvSpPr>
            <a:spLocks noGrp="1"/>
          </p:cNvSpPr>
          <p:nvPr>
            <p:ph type="ctrTitle"/>
          </p:nvPr>
        </p:nvSpPr>
        <p:spPr>
          <a:xfrm>
            <a:off x="457200" y="1219200"/>
            <a:ext cx="8305800" cy="2057400"/>
          </a:xfrm>
        </p:spPr>
        <p:txBody>
          <a:bodyPr/>
          <a:lstStyle/>
          <a:p>
            <a:r>
              <a:rPr smtClean="0"/>
              <a:t>Writing History</a:t>
            </a:r>
            <a:br>
              <a:rPr smtClean="0"/>
            </a:br>
            <a:r>
              <a:rPr sz="2400" smtClean="0"/>
              <a:t>A Presentation of </a:t>
            </a:r>
            <a:br>
              <a:rPr sz="2400" smtClean="0"/>
            </a:br>
            <a:r>
              <a:rPr sz="2400" smtClean="0"/>
              <a:t>the UNA Center for Writing Excellence</a:t>
            </a:r>
            <a:br>
              <a:rPr sz="2400" smtClean="0"/>
            </a:br>
            <a:r>
              <a:rPr sz="2400" smtClean="0"/>
              <a:t>for HI 301W: History &amp; Historical Research</a:t>
            </a:r>
            <a:endParaRPr lang="en-US"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What does this narrative do to bring your descriptive scene to life?</a:t>
            </a:r>
          </a:p>
          <a:p>
            <a:r>
              <a:rPr lang="en-US" dirty="0" smtClean="0"/>
              <a:t>Who are the characters?  What are they doing?</a:t>
            </a:r>
          </a:p>
          <a:p>
            <a:r>
              <a:rPr lang="en-US" dirty="0" smtClean="0"/>
              <a:t>What action is essential to the story?</a:t>
            </a:r>
          </a:p>
          <a:p>
            <a:r>
              <a:rPr lang="en-US" dirty="0" smtClean="0"/>
              <a:t>Consider the key issues in a narrative:</a:t>
            </a:r>
          </a:p>
          <a:p>
            <a:pPr lvl="1"/>
            <a:r>
              <a:rPr lang="en-US" dirty="0" smtClean="0"/>
              <a:t>Plot</a:t>
            </a:r>
          </a:p>
          <a:p>
            <a:pPr lvl="2"/>
            <a:r>
              <a:rPr lang="en-US" dirty="0" smtClean="0"/>
              <a:t>Inciting incident (the cause of the action)</a:t>
            </a:r>
          </a:p>
          <a:p>
            <a:pPr lvl="2"/>
            <a:r>
              <a:rPr lang="en-US" dirty="0" smtClean="0"/>
              <a:t>Rising action (leading your reader to a climactic moment)</a:t>
            </a:r>
          </a:p>
          <a:p>
            <a:pPr lvl="2"/>
            <a:r>
              <a:rPr lang="en-US" dirty="0" smtClean="0"/>
              <a:t>Climax (the point in the story where  the tensions and issues comes to a head for the main character)</a:t>
            </a:r>
          </a:p>
          <a:p>
            <a:pPr lvl="2"/>
            <a:r>
              <a:rPr lang="en-US" dirty="0" smtClean="0"/>
              <a:t>Denouement (falling action, or how the tension is resolved)</a:t>
            </a:r>
            <a:endParaRPr lang="en-US" dirty="0"/>
          </a:p>
        </p:txBody>
      </p:sp>
      <p:sp>
        <p:nvSpPr>
          <p:cNvPr id="3" name="Title 2"/>
          <p:cNvSpPr>
            <a:spLocks noGrp="1"/>
          </p:cNvSpPr>
          <p:nvPr>
            <p:ph type="title"/>
          </p:nvPr>
        </p:nvSpPr>
        <p:spPr/>
        <p:txBody>
          <a:bodyPr/>
          <a:lstStyle/>
          <a:p>
            <a:r>
              <a:rPr smtClean="0"/>
              <a:t>Narrative Strategies</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marL="0" indent="0">
              <a:spcBef>
                <a:spcPts val="0"/>
              </a:spcBef>
              <a:buNone/>
            </a:pPr>
            <a:r>
              <a:rPr lang="en-US" sz="2000" dirty="0" smtClean="0"/>
              <a:t>“The bitter lesson for the Spanish was that even when they had the weather gauge they could not grapple and board the English ships, which were fast enough and </a:t>
            </a:r>
            <a:r>
              <a:rPr lang="en-US" sz="2000" dirty="0" err="1" smtClean="0"/>
              <a:t>weatherly</a:t>
            </a:r>
            <a:r>
              <a:rPr lang="en-US" sz="2000" dirty="0" smtClean="0"/>
              <a:t> enough to keep whatever distance they chose. The Spanish all thought that the enemy seemed to be right, t00, in trusting to their guns, for the English had more big guns and of longer range, and better gunners who could fire much faster. Everyone in both fleets said three times as fast, though it must have been hard to keep count. </a:t>
            </a:r>
          </a:p>
          <a:p>
            <a:pPr marL="0" indent="0">
              <a:spcBef>
                <a:spcPts val="0"/>
              </a:spcBef>
              <a:buNone/>
            </a:pPr>
            <a:endParaRPr lang="en-US" sz="2000" dirty="0" smtClean="0"/>
          </a:p>
          <a:p>
            <a:pPr marL="0" indent="0">
              <a:spcBef>
                <a:spcPts val="0"/>
              </a:spcBef>
              <a:buNone/>
            </a:pPr>
            <a:r>
              <a:rPr lang="en-US" sz="2000" dirty="0" smtClean="0"/>
              <a:t>The bitter lesson for the English was that, in the face of Spanish discipline, their chosen tactics were not working. They had not expected to sink many of the Spanish fleet at the first encounter, or the second, but they had expected to cripple the galleons one by one so that they would have to drop out of formation and be overwhelmed.”</a:t>
            </a:r>
            <a:r>
              <a:rPr lang="en-US" sz="2000" baseline="30000" dirty="0" smtClean="0"/>
              <a:t>5</a:t>
            </a:r>
            <a:endParaRPr lang="en-US" sz="2000" dirty="0"/>
          </a:p>
        </p:txBody>
      </p:sp>
      <p:sp>
        <p:nvSpPr>
          <p:cNvPr id="3" name="Title 2"/>
          <p:cNvSpPr>
            <a:spLocks noGrp="1"/>
          </p:cNvSpPr>
          <p:nvPr>
            <p:ph type="title"/>
          </p:nvPr>
        </p:nvSpPr>
        <p:spPr/>
        <p:txBody>
          <a:bodyPr/>
          <a:lstStyle/>
          <a:p>
            <a:r>
              <a:rPr smtClean="0"/>
              <a:t>Analysis</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What does this narrative mean for your audience?</a:t>
            </a:r>
          </a:p>
          <a:p>
            <a:r>
              <a:rPr lang="en-US" dirty="0" smtClean="0"/>
              <a:t>Use your rhetorical modes/patterns of thought</a:t>
            </a:r>
          </a:p>
          <a:p>
            <a:pPr lvl="1"/>
            <a:r>
              <a:rPr lang="en-US" dirty="0" smtClean="0"/>
              <a:t>Definition, Comparison &amp; Contrast, Problem &amp; Solution, Cause &amp; Effect, Classification, Division, Illustration</a:t>
            </a:r>
          </a:p>
          <a:p>
            <a:r>
              <a:rPr lang="en-US" dirty="0" smtClean="0"/>
              <a:t>What lessons do participants in the narrative learn from their experiences?</a:t>
            </a:r>
          </a:p>
          <a:p>
            <a:r>
              <a:rPr lang="en-US" dirty="0" smtClean="0"/>
              <a:t>What other options or possibilities might have existed for the participants?  Why were or weren’t these realistic choices?</a:t>
            </a:r>
          </a:p>
          <a:p>
            <a:pPr lvl="1"/>
            <a:endParaRPr lang="en-US" dirty="0"/>
          </a:p>
        </p:txBody>
      </p:sp>
      <p:sp>
        <p:nvSpPr>
          <p:cNvPr id="3" name="Title 2"/>
          <p:cNvSpPr>
            <a:spLocks noGrp="1"/>
          </p:cNvSpPr>
          <p:nvPr>
            <p:ph type="title"/>
          </p:nvPr>
        </p:nvSpPr>
        <p:spPr/>
        <p:txBody>
          <a:bodyPr/>
          <a:lstStyle/>
          <a:p>
            <a:r>
              <a:rPr smtClean="0"/>
              <a:t>Analysis Strategies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Who? (Characters)</a:t>
            </a:r>
          </a:p>
          <a:p>
            <a:pPr>
              <a:buNone/>
            </a:pPr>
            <a:endParaRPr lang="en-US" dirty="0" smtClean="0"/>
          </a:p>
          <a:p>
            <a:r>
              <a:rPr lang="en-US" dirty="0" smtClean="0"/>
              <a:t>What? (Plot, Relationships, Qualities, Patterns)</a:t>
            </a:r>
          </a:p>
          <a:p>
            <a:pPr>
              <a:buNone/>
            </a:pPr>
            <a:endParaRPr lang="en-US" dirty="0" smtClean="0"/>
          </a:p>
          <a:p>
            <a:r>
              <a:rPr lang="en-US" dirty="0" smtClean="0"/>
              <a:t>When? (Why then? When is information known?)</a:t>
            </a:r>
          </a:p>
          <a:p>
            <a:pPr>
              <a:buNone/>
            </a:pPr>
            <a:endParaRPr lang="en-US" dirty="0" smtClean="0"/>
          </a:p>
          <a:p>
            <a:r>
              <a:rPr lang="en-US" dirty="0" smtClean="0"/>
              <a:t>Where? (Why there?)</a:t>
            </a:r>
          </a:p>
          <a:p>
            <a:pPr>
              <a:buNone/>
            </a:pPr>
            <a:endParaRPr lang="en-US" dirty="0" smtClean="0"/>
          </a:p>
          <a:p>
            <a:r>
              <a:rPr lang="en-US" dirty="0" smtClean="0"/>
              <a:t>Why? (Cause and Effect)</a:t>
            </a:r>
          </a:p>
          <a:p>
            <a:endParaRPr lang="en-US" dirty="0" smtClean="0"/>
          </a:p>
          <a:p>
            <a:endParaRPr lang="en-US" dirty="0" smtClean="0"/>
          </a:p>
          <a:p>
            <a:endParaRPr lang="en-US" dirty="0" smtClean="0"/>
          </a:p>
          <a:p>
            <a:endParaRPr lang="en-US" dirty="0" smtClean="0"/>
          </a:p>
          <a:p>
            <a:endParaRPr lang="en-US" dirty="0"/>
          </a:p>
        </p:txBody>
      </p:sp>
      <p:sp>
        <p:nvSpPr>
          <p:cNvPr id="3" name="Title 2"/>
          <p:cNvSpPr>
            <a:spLocks noGrp="1"/>
          </p:cNvSpPr>
          <p:nvPr>
            <p:ph type="title"/>
          </p:nvPr>
        </p:nvSpPr>
        <p:spPr/>
        <p:txBody>
          <a:bodyPr/>
          <a:lstStyle/>
          <a:p>
            <a:r>
              <a:rPr smtClean="0"/>
              <a:t>Note-taking: Asking Questions</a:t>
            </a:r>
            <a:r>
              <a:rPr baseline="30000" smtClean="0"/>
              <a:t>6</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371600"/>
            <a:ext cx="8229600" cy="5181600"/>
          </a:xfrm>
        </p:spPr>
        <p:txBody>
          <a:bodyPr>
            <a:normAutofit/>
          </a:bodyPr>
          <a:lstStyle/>
          <a:p>
            <a:pPr marL="457200" indent="-514350">
              <a:spcBef>
                <a:spcPts val="0"/>
              </a:spcBef>
              <a:buFont typeface="+mj-lt"/>
              <a:buAutoNum type="arabicPeriod"/>
            </a:pPr>
            <a:r>
              <a:rPr lang="en-US" sz="2400" dirty="0" smtClean="0"/>
              <a:t>Read the text once, asking questions about how paragraphs relate, or why the author would include certain specific pieces of information.</a:t>
            </a:r>
          </a:p>
          <a:p>
            <a:pPr marL="457200" indent="-514350">
              <a:spcBef>
                <a:spcPts val="0"/>
              </a:spcBef>
              <a:buFont typeface="+mj-lt"/>
              <a:buAutoNum type="arabicPeriod"/>
            </a:pPr>
            <a:r>
              <a:rPr lang="en-US" sz="2400" dirty="0" smtClean="0"/>
              <a:t>At the end of the first read, identify the main point (thesis) of the work (usually found at the start or end of the introduction or the start or end of the conclusion)</a:t>
            </a:r>
          </a:p>
          <a:p>
            <a:pPr marL="457200" indent="-514350">
              <a:spcBef>
                <a:spcPts val="0"/>
              </a:spcBef>
              <a:buFont typeface="+mj-lt"/>
              <a:buAutoNum type="arabicPeriod"/>
            </a:pPr>
            <a:r>
              <a:rPr lang="en-US" sz="2400" dirty="0" smtClean="0"/>
              <a:t>Read again, a few paragraphs or a section at a time, taking notes on the chronological main points, key facts, and key transitions of each paragraph as you read.</a:t>
            </a:r>
            <a:r>
              <a:rPr lang="en-US" sz="2400" baseline="30000" dirty="0" smtClean="0"/>
              <a:t>8</a:t>
            </a:r>
            <a:endParaRPr lang="en-US" sz="2400" dirty="0" smtClean="0"/>
          </a:p>
          <a:p>
            <a:pPr marL="457200" indent="-514350">
              <a:spcBef>
                <a:spcPts val="0"/>
              </a:spcBef>
              <a:buFont typeface="+mj-lt"/>
              <a:buAutoNum type="arabicPeriod"/>
            </a:pPr>
            <a:r>
              <a:rPr lang="en-US" sz="2400" dirty="0" smtClean="0"/>
              <a:t>Close the source or put it away.</a:t>
            </a:r>
          </a:p>
          <a:p>
            <a:pPr marL="457200" indent="-514350">
              <a:spcBef>
                <a:spcPts val="0"/>
              </a:spcBef>
              <a:buFont typeface="+mj-lt"/>
              <a:buAutoNum type="arabicPeriod"/>
            </a:pPr>
            <a:r>
              <a:rPr lang="en-US" sz="2400" dirty="0" smtClean="0"/>
              <a:t>Without looking at the source or your notes, write down the main point and the key sub-points or arguments in the text.</a:t>
            </a:r>
          </a:p>
          <a:p>
            <a:pPr marL="514350" indent="-514350">
              <a:buFont typeface="+mj-lt"/>
              <a:buAutoNum type="arabicPeriod"/>
            </a:pPr>
            <a:endParaRPr lang="en-US" dirty="0"/>
          </a:p>
        </p:txBody>
      </p:sp>
      <p:sp>
        <p:nvSpPr>
          <p:cNvPr id="3" name="Title 2"/>
          <p:cNvSpPr>
            <a:spLocks noGrp="1"/>
          </p:cNvSpPr>
          <p:nvPr>
            <p:ph type="title"/>
          </p:nvPr>
        </p:nvSpPr>
        <p:spPr/>
        <p:txBody>
          <a:bodyPr/>
          <a:lstStyle/>
          <a:p>
            <a:r>
              <a:rPr smtClean="0"/>
              <a:t>Note-taking: Summarizing</a:t>
            </a:r>
            <a:r>
              <a:rPr baseline="30000" smtClean="0"/>
              <a:t>7</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4724400"/>
          </a:xfrm>
        </p:spPr>
        <p:txBody>
          <a:bodyPr>
            <a:normAutofit/>
          </a:bodyPr>
          <a:lstStyle/>
          <a:p>
            <a:r>
              <a:rPr lang="en-US" dirty="0" smtClean="0"/>
              <a:t>Description</a:t>
            </a:r>
          </a:p>
          <a:p>
            <a:pPr lvl="1"/>
            <a:r>
              <a:rPr lang="en-US" dirty="0" smtClean="0"/>
              <a:t>Place, Direction: </a:t>
            </a:r>
          </a:p>
          <a:p>
            <a:pPr lvl="2"/>
            <a:r>
              <a:rPr lang="en-US" dirty="0" smtClean="0"/>
              <a:t>over , under, above, below, inside, outside, next to, left, right, in front of, behind, beyond, in the distance</a:t>
            </a:r>
            <a:r>
              <a:rPr lang="en-US" baseline="30000" dirty="0" smtClean="0"/>
              <a:t>1</a:t>
            </a:r>
            <a:endParaRPr lang="en-US" dirty="0" smtClean="0"/>
          </a:p>
          <a:p>
            <a:pPr lvl="1"/>
            <a:r>
              <a:rPr lang="en-US" dirty="0" smtClean="0"/>
              <a:t>Senses: </a:t>
            </a:r>
          </a:p>
          <a:p>
            <a:pPr lvl="2"/>
            <a:r>
              <a:rPr lang="en-US" dirty="0" smtClean="0"/>
              <a:t>saw, smelled, tasted, felt, heard</a:t>
            </a:r>
          </a:p>
          <a:p>
            <a:pPr lvl="2"/>
            <a:endParaRPr lang="en-US" dirty="0" smtClean="0"/>
          </a:p>
          <a:p>
            <a:r>
              <a:rPr lang="en-US" dirty="0" smtClean="0"/>
              <a:t>Narrative</a:t>
            </a:r>
          </a:p>
          <a:p>
            <a:pPr lvl="1"/>
            <a:r>
              <a:rPr lang="en-US" dirty="0" smtClean="0"/>
              <a:t>Chronology: </a:t>
            </a:r>
          </a:p>
          <a:p>
            <a:pPr lvl="2"/>
            <a:r>
              <a:rPr lang="en-US" dirty="0" smtClean="0"/>
              <a:t>now, after, then, finally, at last, sooner, later, meanwhile, simultaneously, in the meantime, in the past, prior to this, before</a:t>
            </a:r>
          </a:p>
          <a:p>
            <a:pPr lvl="1"/>
            <a:endParaRPr lang="en-US" dirty="0" smtClean="0"/>
          </a:p>
          <a:p>
            <a:endParaRPr lang="en-US" dirty="0"/>
          </a:p>
        </p:txBody>
      </p:sp>
      <p:sp>
        <p:nvSpPr>
          <p:cNvPr id="3" name="Title 2"/>
          <p:cNvSpPr>
            <a:spLocks noGrp="1"/>
          </p:cNvSpPr>
          <p:nvPr>
            <p:ph type="title"/>
          </p:nvPr>
        </p:nvSpPr>
        <p:spPr/>
        <p:txBody>
          <a:bodyPr/>
          <a:lstStyle/>
          <a:p>
            <a:r>
              <a:rPr smtClean="0"/>
              <a:t>Signpost or Transitional Words</a:t>
            </a:r>
            <a:r>
              <a:rPr baseline="30000" smtClean="0"/>
              <a:t>9</a:t>
            </a:r>
            <a:endParaRPr lang="en-US" baseline="30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4724400"/>
          </a:xfrm>
        </p:spPr>
        <p:txBody>
          <a:bodyPr>
            <a:normAutofit/>
          </a:bodyPr>
          <a:lstStyle/>
          <a:p>
            <a:r>
              <a:rPr lang="en-US" dirty="0" smtClean="0"/>
              <a:t>Analysis</a:t>
            </a:r>
          </a:p>
          <a:p>
            <a:pPr lvl="1"/>
            <a:r>
              <a:rPr lang="en-US" dirty="0" smtClean="0"/>
              <a:t>Cause &amp; Effect: </a:t>
            </a:r>
          </a:p>
          <a:p>
            <a:pPr lvl="2"/>
            <a:r>
              <a:rPr lang="en-US" dirty="0" smtClean="0"/>
              <a:t>because, consequently, so, therefore, thus, as a result, hence</a:t>
            </a:r>
          </a:p>
          <a:p>
            <a:pPr lvl="1"/>
            <a:r>
              <a:rPr lang="en-US" dirty="0" smtClean="0"/>
              <a:t>Compare: </a:t>
            </a:r>
          </a:p>
          <a:p>
            <a:pPr lvl="2"/>
            <a:r>
              <a:rPr lang="en-US" dirty="0" smtClean="0"/>
              <a:t>similarly, likewise</a:t>
            </a:r>
          </a:p>
          <a:p>
            <a:pPr lvl="1"/>
            <a:r>
              <a:rPr lang="en-US" dirty="0" smtClean="0"/>
              <a:t>Contrast: </a:t>
            </a:r>
          </a:p>
          <a:p>
            <a:pPr lvl="2"/>
            <a:r>
              <a:rPr lang="en-US" dirty="0" smtClean="0"/>
              <a:t>but, however, except, yet, nevertheless, conversely, although</a:t>
            </a:r>
          </a:p>
          <a:p>
            <a:pPr lvl="1"/>
            <a:r>
              <a:rPr lang="en-US" dirty="0" smtClean="0"/>
              <a:t>Addition:</a:t>
            </a:r>
          </a:p>
          <a:p>
            <a:pPr lvl="2"/>
            <a:r>
              <a:rPr lang="en-US" dirty="0" smtClean="0"/>
              <a:t>and, besides, in addition, also, too, moreover, furthermore, next, finally, last, likewise, similarly</a:t>
            </a:r>
          </a:p>
          <a:p>
            <a:pPr lvl="1"/>
            <a:r>
              <a:rPr lang="en-US" dirty="0" smtClean="0"/>
              <a:t>Process or Importance: </a:t>
            </a:r>
          </a:p>
          <a:p>
            <a:pPr lvl="2"/>
            <a:r>
              <a:rPr lang="en-US" dirty="0" smtClean="0"/>
              <a:t>first, second, third,  etc.</a:t>
            </a:r>
          </a:p>
          <a:p>
            <a:pPr lvl="1"/>
            <a:endParaRPr lang="en-US" dirty="0" smtClean="0"/>
          </a:p>
          <a:p>
            <a:pPr lvl="2"/>
            <a:endParaRPr lang="en-US" dirty="0" smtClean="0"/>
          </a:p>
          <a:p>
            <a:endParaRPr lang="en-US" dirty="0"/>
          </a:p>
        </p:txBody>
      </p:sp>
      <p:sp>
        <p:nvSpPr>
          <p:cNvPr id="3" name="Title 2"/>
          <p:cNvSpPr>
            <a:spLocks noGrp="1"/>
          </p:cNvSpPr>
          <p:nvPr>
            <p:ph type="title"/>
          </p:nvPr>
        </p:nvSpPr>
        <p:spPr/>
        <p:txBody>
          <a:bodyPr/>
          <a:lstStyle/>
          <a:p>
            <a:r>
              <a:rPr smtClean="0"/>
              <a:t>Signpost or Transitional Words</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4876800"/>
          </a:xfrm>
        </p:spPr>
        <p:txBody>
          <a:bodyPr>
            <a:normAutofit fontScale="92500"/>
          </a:bodyPr>
          <a:lstStyle/>
          <a:p>
            <a:pPr marL="514350" indent="-514350">
              <a:buFont typeface="+mj-lt"/>
              <a:buAutoNum type="arabicPeriod"/>
            </a:pPr>
            <a:r>
              <a:rPr lang="en-US" sz="2200" dirty="0" smtClean="0"/>
              <a:t>Richard Marius and Melvin E. Page, </a:t>
            </a:r>
            <a:r>
              <a:rPr lang="en-US" sz="2200" i="1" dirty="0" smtClean="0"/>
              <a:t>A Short Guide to Writing About History</a:t>
            </a:r>
            <a:r>
              <a:rPr lang="en-US" sz="2200" dirty="0" smtClean="0"/>
              <a:t>, 6</a:t>
            </a:r>
            <a:r>
              <a:rPr lang="en-US" sz="2200" baseline="30000" dirty="0" smtClean="0"/>
              <a:t>th</a:t>
            </a:r>
            <a:r>
              <a:rPr lang="en-US" sz="2200" dirty="0" smtClean="0"/>
              <a:t> ed. (New York: Pearson Longman, 2007), 4.</a:t>
            </a:r>
          </a:p>
          <a:p>
            <a:pPr marL="514350" indent="-514350">
              <a:buFont typeface="+mj-lt"/>
              <a:buAutoNum type="arabicPeriod"/>
            </a:pPr>
            <a:r>
              <a:rPr lang="en-US" sz="2200" dirty="0" smtClean="0"/>
              <a:t>Bruce Ballenger, </a:t>
            </a:r>
            <a:r>
              <a:rPr lang="en-US" sz="2200" i="1" dirty="0" smtClean="0"/>
              <a:t>The Curious Writer </a:t>
            </a:r>
            <a:r>
              <a:rPr lang="en-US" sz="2200" dirty="0" smtClean="0"/>
              <a:t>(New York: Pearson Longman, 2005), 11-12.</a:t>
            </a:r>
          </a:p>
          <a:p>
            <a:pPr marL="514350" indent="-514350">
              <a:buFont typeface="Wingdings 2"/>
              <a:buAutoNum type="arabicPeriod"/>
            </a:pPr>
            <a:r>
              <a:rPr lang="en-US" sz="2200" dirty="0" smtClean="0"/>
              <a:t>Garrett Mattingly, </a:t>
            </a:r>
            <a:r>
              <a:rPr lang="en-US" sz="2200" i="1" dirty="0" smtClean="0"/>
              <a:t>The Armada (</a:t>
            </a:r>
            <a:r>
              <a:rPr lang="en-US" sz="2200" dirty="0" smtClean="0"/>
              <a:t>Boston: Houghton Mifflin, 1959), 93.</a:t>
            </a:r>
          </a:p>
          <a:p>
            <a:pPr marL="514350" indent="-514350">
              <a:buFont typeface="Wingdings 2"/>
              <a:buAutoNum type="arabicPeriod"/>
            </a:pPr>
            <a:r>
              <a:rPr lang="en-US" sz="2200" dirty="0" smtClean="0"/>
              <a:t>Ibid., 296.</a:t>
            </a:r>
          </a:p>
          <a:p>
            <a:pPr marL="514350" indent="-514350">
              <a:buFont typeface="Wingdings 2"/>
              <a:buAutoNum type="arabicPeriod"/>
            </a:pPr>
            <a:r>
              <a:rPr lang="en-US" sz="2200" dirty="0" smtClean="0"/>
              <a:t>Ibid., 300.</a:t>
            </a:r>
          </a:p>
          <a:p>
            <a:pPr marL="514350" indent="-514350">
              <a:buFont typeface="Wingdings 2"/>
              <a:buAutoNum type="arabicPeriod"/>
            </a:pPr>
            <a:r>
              <a:rPr lang="en-US" sz="2200" dirty="0" smtClean="0"/>
              <a:t>Marius and Page, </a:t>
            </a:r>
            <a:r>
              <a:rPr lang="en-US" sz="2200" i="1" dirty="0" smtClean="0"/>
              <a:t>Short Guide</a:t>
            </a:r>
            <a:r>
              <a:rPr lang="en-US" sz="2200" dirty="0" smtClean="0"/>
              <a:t>, 33-9.</a:t>
            </a:r>
          </a:p>
          <a:p>
            <a:pPr marL="514350" indent="-514350">
              <a:buFont typeface="Wingdings 2"/>
              <a:buAutoNum type="arabicPeriod"/>
            </a:pPr>
            <a:r>
              <a:rPr lang="en-US" sz="2200" dirty="0" smtClean="0"/>
              <a:t>Muriel Harris, </a:t>
            </a:r>
            <a:r>
              <a:rPr lang="en-US" sz="2200" i="1" dirty="0" smtClean="0"/>
              <a:t>The Prentice Hall Reference Guide for Professional Writing</a:t>
            </a:r>
            <a:r>
              <a:rPr lang="en-US" sz="2200" dirty="0" smtClean="0"/>
              <a:t> (Upper Saddle River, NJ: Pearson Prentice Hall, 2007), 442.</a:t>
            </a:r>
          </a:p>
          <a:p>
            <a:pPr marL="514350" indent="-514350">
              <a:buFont typeface="Wingdings 2"/>
              <a:buAutoNum type="arabicPeriod"/>
            </a:pPr>
            <a:r>
              <a:rPr lang="en-US" sz="2200" dirty="0" smtClean="0"/>
              <a:t>Marius and Page, </a:t>
            </a:r>
            <a:r>
              <a:rPr lang="en-US" sz="2200" i="1" dirty="0" smtClean="0"/>
              <a:t>Short Guide</a:t>
            </a:r>
            <a:r>
              <a:rPr lang="en-US" sz="2200" dirty="0" smtClean="0"/>
              <a:t>, 112.</a:t>
            </a:r>
          </a:p>
          <a:p>
            <a:pPr marL="514350" indent="-514350">
              <a:buFont typeface="Wingdings 2"/>
              <a:buAutoNum type="arabicPeriod"/>
            </a:pPr>
            <a:r>
              <a:rPr lang="en-US" sz="2200" dirty="0" smtClean="0"/>
              <a:t>Harris, </a:t>
            </a:r>
            <a:r>
              <a:rPr lang="en-US" sz="2200" i="1" dirty="0" smtClean="0"/>
              <a:t>Reference Guide</a:t>
            </a:r>
            <a:r>
              <a:rPr lang="en-US" sz="2200" dirty="0" smtClean="0"/>
              <a:t>,  185-6.</a:t>
            </a:r>
            <a:endParaRPr lang="en-US" dirty="0" smtClean="0"/>
          </a:p>
          <a:p>
            <a:pPr marL="514350" indent="-514350">
              <a:buAutoNum type="arabicPeriod"/>
            </a:pPr>
            <a:endParaRPr lang="en-US" dirty="0"/>
          </a:p>
        </p:txBody>
      </p:sp>
      <p:sp>
        <p:nvSpPr>
          <p:cNvPr id="3" name="Title 2"/>
          <p:cNvSpPr>
            <a:spLocks noGrp="1"/>
          </p:cNvSpPr>
          <p:nvPr>
            <p:ph type="title"/>
          </p:nvPr>
        </p:nvSpPr>
        <p:spPr/>
        <p:txBody>
          <a:bodyPr/>
          <a:lstStyle/>
          <a:p>
            <a:r>
              <a:rPr smtClean="0"/>
              <a:t>Notes	</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dirty="0" smtClean="0"/>
              <a:t>Ballenger, Bruce. </a:t>
            </a:r>
            <a:r>
              <a:rPr lang="en-US" i="1" dirty="0" smtClean="0"/>
              <a:t>The Curious Writer. </a:t>
            </a:r>
            <a:r>
              <a:rPr lang="en-US" dirty="0" smtClean="0"/>
              <a:t>New York: Pearson Longman, 2005. </a:t>
            </a:r>
          </a:p>
          <a:p>
            <a:pPr>
              <a:buNone/>
            </a:pPr>
            <a:r>
              <a:rPr lang="en-US" dirty="0" smtClean="0"/>
              <a:t>Harris, Muriel. </a:t>
            </a:r>
            <a:r>
              <a:rPr lang="en-US" i="1" dirty="0" smtClean="0"/>
              <a:t>The Prentice Hall Reference Guide for Professional Writing.</a:t>
            </a:r>
            <a:r>
              <a:rPr lang="en-US" dirty="0" smtClean="0"/>
              <a:t> Upper Saddle River, NJ: Pearson Prentice Hall, 2007.</a:t>
            </a:r>
          </a:p>
          <a:p>
            <a:pPr>
              <a:buNone/>
            </a:pPr>
            <a:r>
              <a:rPr lang="en-US" dirty="0" smtClean="0"/>
              <a:t>Marius, Richard and Melvin E. Page. </a:t>
            </a:r>
            <a:r>
              <a:rPr lang="en-US" i="1" dirty="0" smtClean="0"/>
              <a:t>A Short Guide to Writing About History</a:t>
            </a:r>
            <a:r>
              <a:rPr lang="en-US" dirty="0" smtClean="0"/>
              <a:t>, 6</a:t>
            </a:r>
            <a:r>
              <a:rPr lang="en-US" baseline="30000" dirty="0" smtClean="0"/>
              <a:t>th</a:t>
            </a:r>
            <a:r>
              <a:rPr lang="en-US" dirty="0" smtClean="0"/>
              <a:t> ed. New York: Pearson Longman, 2007.</a:t>
            </a:r>
          </a:p>
          <a:p>
            <a:pPr>
              <a:buNone/>
            </a:pPr>
            <a:r>
              <a:rPr lang="en-US" dirty="0" smtClean="0"/>
              <a:t>Mattingly, Garrett. </a:t>
            </a:r>
            <a:r>
              <a:rPr lang="en-US" i="1" dirty="0" smtClean="0"/>
              <a:t>The Armada.</a:t>
            </a:r>
            <a:r>
              <a:rPr lang="en-US" dirty="0" smtClean="0"/>
              <a:t> Boston: Houghton Mifflin, 1959.</a:t>
            </a:r>
            <a:endParaRPr lang="en-US" dirty="0"/>
          </a:p>
        </p:txBody>
      </p:sp>
      <p:sp>
        <p:nvSpPr>
          <p:cNvPr id="3" name="Title 2"/>
          <p:cNvSpPr>
            <a:spLocks noGrp="1"/>
          </p:cNvSpPr>
          <p:nvPr>
            <p:ph type="title"/>
          </p:nvPr>
        </p:nvSpPr>
        <p:spPr/>
        <p:txBody>
          <a:bodyPr/>
          <a:lstStyle/>
          <a:p>
            <a:r>
              <a:rPr smtClean="0"/>
              <a:t>Bibliography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4724400"/>
          </a:xfrm>
        </p:spPr>
        <p:txBody>
          <a:bodyPr>
            <a:normAutofit lnSpcReduction="10000"/>
          </a:bodyPr>
          <a:lstStyle/>
          <a:p>
            <a:r>
              <a:rPr lang="en-US" dirty="0" smtClean="0"/>
              <a:t>Understand the D-N-A structure of paragraph organization in historical prose writing.</a:t>
            </a:r>
          </a:p>
          <a:p>
            <a:pPr>
              <a:buNone/>
            </a:pPr>
            <a:endParaRPr lang="en-US" dirty="0" smtClean="0"/>
          </a:p>
          <a:p>
            <a:r>
              <a:rPr lang="en-US" dirty="0" smtClean="0"/>
              <a:t>Understand the function and construction of paragraphs within the D-N-A structure.</a:t>
            </a:r>
          </a:p>
          <a:p>
            <a:pPr>
              <a:buNone/>
            </a:pPr>
            <a:endParaRPr lang="en-US" dirty="0" smtClean="0"/>
          </a:p>
          <a:p>
            <a:r>
              <a:rPr lang="en-US" dirty="0" smtClean="0"/>
              <a:t>Become familiar with transitional words that signify turns of thought within the D-N-A structure.</a:t>
            </a:r>
          </a:p>
          <a:p>
            <a:pPr>
              <a:buNone/>
            </a:pPr>
            <a:endParaRPr lang="en-US" dirty="0" smtClean="0"/>
          </a:p>
          <a:p>
            <a:r>
              <a:rPr lang="en-US" dirty="0" smtClean="0"/>
              <a:t>Become familiar with revision/rewriting strategies as tools for shaping your historical prose.</a:t>
            </a:r>
          </a:p>
        </p:txBody>
      </p:sp>
      <p:sp>
        <p:nvSpPr>
          <p:cNvPr id="3" name="Title 2"/>
          <p:cNvSpPr>
            <a:spLocks noGrp="1"/>
          </p:cNvSpPr>
          <p:nvPr>
            <p:ph type="title"/>
          </p:nvPr>
        </p:nvSpPr>
        <p:spPr/>
        <p:txBody>
          <a:bodyPr/>
          <a:lstStyle/>
          <a:p>
            <a:r>
              <a:rPr smtClean="0"/>
              <a:t>Goals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endParaRPr lang="en-US" dirty="0" smtClean="0"/>
          </a:p>
          <a:p>
            <a:pPr>
              <a:buNone/>
            </a:pPr>
            <a:endParaRPr lang="en-US" dirty="0" smtClean="0"/>
          </a:p>
          <a:p>
            <a:pPr>
              <a:buNone/>
            </a:pPr>
            <a:endParaRPr lang="en-US" dirty="0" smtClean="0"/>
          </a:p>
          <a:p>
            <a:pPr marL="457200" indent="0">
              <a:spcBef>
                <a:spcPts val="0"/>
              </a:spcBef>
              <a:buNone/>
            </a:pPr>
            <a:r>
              <a:rPr lang="en-US" dirty="0" smtClean="0"/>
              <a:t>“History and writing are inseparable.  We cannot know history well unless we write about it.”</a:t>
            </a:r>
            <a:r>
              <a:rPr lang="en-US" baseline="30000" dirty="0" smtClean="0"/>
              <a:t>1</a:t>
            </a:r>
          </a:p>
          <a:p>
            <a:pPr>
              <a:buNone/>
            </a:pPr>
            <a:endParaRPr lang="en-US" dirty="0" smtClean="0"/>
          </a:p>
        </p:txBody>
      </p:sp>
      <p:sp>
        <p:nvSpPr>
          <p:cNvPr id="3" name="Title 2"/>
          <p:cNvSpPr>
            <a:spLocks noGrp="1"/>
          </p:cNvSpPr>
          <p:nvPr>
            <p:ph type="title"/>
          </p:nvPr>
        </p:nvSpPr>
        <p:spPr/>
        <p:txBody>
          <a:bodyPr/>
          <a:lstStyle/>
          <a:p>
            <a:r>
              <a:rPr smtClean="0"/>
              <a:t>The Premise</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0" y="1752600"/>
            <a:ext cx="1524000" cy="457200"/>
          </a:xfrm>
        </p:spPr>
        <p:txBody>
          <a:bodyPr>
            <a:noAutofit/>
          </a:bodyPr>
          <a:lstStyle/>
          <a:p>
            <a:pPr algn="ctr">
              <a:buNone/>
            </a:pPr>
            <a:r>
              <a:rPr lang="en-US" sz="2800" dirty="0" smtClean="0"/>
              <a:t>Writer</a:t>
            </a:r>
            <a:endParaRPr lang="en-US" sz="2800" dirty="0"/>
          </a:p>
        </p:txBody>
      </p:sp>
      <p:sp>
        <p:nvSpPr>
          <p:cNvPr id="3" name="Title 2"/>
          <p:cNvSpPr>
            <a:spLocks noGrp="1"/>
          </p:cNvSpPr>
          <p:nvPr>
            <p:ph type="title"/>
          </p:nvPr>
        </p:nvSpPr>
        <p:spPr/>
        <p:txBody>
          <a:bodyPr/>
          <a:lstStyle/>
          <a:p>
            <a:r>
              <a:rPr smtClean="0"/>
              <a:t>The Modern Rhetorical Triangle</a:t>
            </a:r>
            <a:r>
              <a:rPr baseline="30000" smtClean="0"/>
              <a:t>2</a:t>
            </a:r>
            <a:endParaRPr lang="en-US" dirty="0"/>
          </a:p>
        </p:txBody>
      </p:sp>
      <p:sp>
        <p:nvSpPr>
          <p:cNvPr id="4" name="Isosceles Triangle 3"/>
          <p:cNvSpPr/>
          <p:nvPr/>
        </p:nvSpPr>
        <p:spPr>
          <a:xfrm>
            <a:off x="3429000" y="2438400"/>
            <a:ext cx="2286000" cy="21336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p:cNvSpPr txBox="1"/>
          <p:nvPr/>
        </p:nvSpPr>
        <p:spPr>
          <a:xfrm>
            <a:off x="1981200" y="4724400"/>
            <a:ext cx="2286000" cy="523220"/>
          </a:xfrm>
          <a:prstGeom prst="rect">
            <a:avLst/>
          </a:prstGeom>
          <a:noFill/>
        </p:spPr>
        <p:txBody>
          <a:bodyPr wrap="square" rtlCol="0">
            <a:spAutoFit/>
          </a:bodyPr>
          <a:lstStyle/>
          <a:p>
            <a:pPr algn="ctr"/>
            <a:r>
              <a:rPr lang="en-US" sz="2800" dirty="0" smtClean="0"/>
              <a:t>Text/Subject</a:t>
            </a:r>
            <a:endParaRPr lang="en-US" sz="2800" dirty="0"/>
          </a:p>
        </p:txBody>
      </p:sp>
      <p:sp>
        <p:nvSpPr>
          <p:cNvPr id="9" name="TextBox 8"/>
          <p:cNvSpPr txBox="1"/>
          <p:nvPr/>
        </p:nvSpPr>
        <p:spPr>
          <a:xfrm>
            <a:off x="5791200" y="4724400"/>
            <a:ext cx="1524000" cy="523220"/>
          </a:xfrm>
          <a:prstGeom prst="rect">
            <a:avLst/>
          </a:prstGeom>
          <a:noFill/>
        </p:spPr>
        <p:txBody>
          <a:bodyPr wrap="square" rtlCol="0">
            <a:spAutoFit/>
          </a:bodyPr>
          <a:lstStyle/>
          <a:p>
            <a:pPr algn="ctr"/>
            <a:r>
              <a:rPr lang="en-US" sz="2800" dirty="0" smtClean="0"/>
              <a:t>Reader</a:t>
            </a:r>
            <a:endParaRPr lang="en-US" sz="2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524000"/>
          <a:ext cx="8229600" cy="457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le 2"/>
          <p:cNvSpPr>
            <a:spLocks noGrp="1"/>
          </p:cNvSpPr>
          <p:nvPr>
            <p:ph type="title"/>
          </p:nvPr>
        </p:nvSpPr>
        <p:spPr/>
        <p:txBody>
          <a:bodyPr/>
          <a:lstStyle/>
          <a:p>
            <a:r>
              <a:rPr smtClean="0"/>
              <a:t>D-N-A Paragraph Structure</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600200"/>
          <a:ext cx="8229600" cy="304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le 2"/>
          <p:cNvSpPr>
            <a:spLocks noGrp="1"/>
          </p:cNvSpPr>
          <p:nvPr>
            <p:ph type="title"/>
          </p:nvPr>
        </p:nvSpPr>
        <p:spPr/>
        <p:txBody>
          <a:bodyPr/>
          <a:lstStyle/>
          <a:p>
            <a:r>
              <a:rPr smtClean="0"/>
              <a:t>D-N-A Through the Essay</a:t>
            </a:r>
            <a:endParaRPr lang="en-US" dirty="0"/>
          </a:p>
        </p:txBody>
      </p:sp>
      <p:sp>
        <p:nvSpPr>
          <p:cNvPr id="5" name="TextBox 4"/>
          <p:cNvSpPr txBox="1"/>
          <p:nvPr/>
        </p:nvSpPr>
        <p:spPr>
          <a:xfrm>
            <a:off x="990600" y="4343400"/>
            <a:ext cx="7315200" cy="1384995"/>
          </a:xfrm>
          <a:prstGeom prst="rect">
            <a:avLst/>
          </a:prstGeom>
          <a:noFill/>
        </p:spPr>
        <p:txBody>
          <a:bodyPr wrap="square" rtlCol="0">
            <a:spAutoFit/>
          </a:bodyPr>
          <a:lstStyle/>
          <a:p>
            <a:r>
              <a:rPr lang="en-US" sz="2800" dirty="0" smtClean="0"/>
              <a:t>Repeat the sequence as often as you need to get from the Introduction and Thesis to the Conclusion!</a:t>
            </a:r>
            <a:endParaRPr lang="en-US"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5029200"/>
          </a:xfrm>
        </p:spPr>
        <p:txBody>
          <a:bodyPr>
            <a:noAutofit/>
          </a:bodyPr>
          <a:lstStyle/>
          <a:p>
            <a:pPr marL="0" indent="0">
              <a:spcBef>
                <a:spcPts val="0"/>
              </a:spcBef>
              <a:buNone/>
            </a:pPr>
            <a:r>
              <a:rPr lang="en-US" sz="1800" dirty="0" smtClean="0"/>
              <a:t>“ON WEDNESDAY, the 29th of April, at four in the afternoon it would have been pleasant in the gardens of Charles V's old hunting lodge at </a:t>
            </a:r>
            <a:r>
              <a:rPr lang="en-US" sz="1800" dirty="0" err="1" smtClean="0"/>
              <a:t>Aranjuez</a:t>
            </a:r>
            <a:r>
              <a:rPr lang="en-US" sz="1800" dirty="0" smtClean="0"/>
              <a:t>. In all the high plateau of New Castile there is no place like </a:t>
            </a:r>
            <a:r>
              <a:rPr lang="en-US" sz="1800" dirty="0" err="1" smtClean="0"/>
              <a:t>Aranjuez</a:t>
            </a:r>
            <a:r>
              <a:rPr lang="en-US" sz="1800" dirty="0" smtClean="0"/>
              <a:t> for flowers and there is no season at </a:t>
            </a:r>
            <a:r>
              <a:rPr lang="en-US" sz="1800" dirty="0" err="1" smtClean="0"/>
              <a:t>Aranjuez</a:t>
            </a:r>
            <a:r>
              <a:rPr lang="en-US" sz="1800" dirty="0" smtClean="0"/>
              <a:t> like the beginning of May. Usually Philip passed the month there. Only when he was making himself king of Portugal had he missed spending May at </a:t>
            </a:r>
            <a:r>
              <a:rPr lang="en-US" sz="1800" dirty="0" err="1" smtClean="0"/>
              <a:t>Aranjuez</a:t>
            </a:r>
            <a:r>
              <a:rPr lang="en-US" sz="1800" dirty="0" smtClean="0"/>
              <a:t>. Then he had written wistfully of the flowers and the nightingales in its gardens. This year he had hurried thither as soon as he could decently leave Madrid. In springtime the late afternoon sun was kindest to his gout, and this was the time of day Philip visited his flowers. While he lingered among them a dispatch came from Paris. Don Bernardino de Mendoza wrote that on April 12th Drake had sailed from Plymouth with some thirty ships. His mission was almost certainly to hinder the assembling of the Spanish fleet, and his first target would probably be Cadiz. Perhaps the king stayed longer than usual that day in his garden; perhaps his gout sent him earlier than usual to bed. Whatever the reason he did not read Mendoza's alarming dispatch until the next morning. It was too late, anyway.”</a:t>
            </a:r>
            <a:r>
              <a:rPr lang="en-US" sz="1800" baseline="30000" dirty="0" smtClean="0"/>
              <a:t>3</a:t>
            </a:r>
            <a:endParaRPr lang="en-US" sz="1800" dirty="0" smtClean="0"/>
          </a:p>
        </p:txBody>
      </p:sp>
      <p:sp>
        <p:nvSpPr>
          <p:cNvPr id="3" name="Title 2"/>
          <p:cNvSpPr>
            <a:spLocks noGrp="1"/>
          </p:cNvSpPr>
          <p:nvPr>
            <p:ph type="title"/>
          </p:nvPr>
        </p:nvSpPr>
        <p:spPr/>
        <p:txBody>
          <a:bodyPr/>
          <a:lstStyle/>
          <a:p>
            <a:r>
              <a:rPr smtClean="0"/>
              <a:t>Description</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4724400"/>
          </a:xfrm>
        </p:spPr>
        <p:txBody>
          <a:bodyPr>
            <a:normAutofit fontScale="92500" lnSpcReduction="10000"/>
          </a:bodyPr>
          <a:lstStyle/>
          <a:p>
            <a:r>
              <a:rPr lang="en-US" dirty="0" smtClean="0"/>
              <a:t>Provide context</a:t>
            </a:r>
          </a:p>
          <a:p>
            <a:pPr lvl="1"/>
            <a:r>
              <a:rPr lang="en-US" dirty="0" smtClean="0"/>
              <a:t>What is the historical situation you are showing to your reader?  Use factual information.</a:t>
            </a:r>
          </a:p>
          <a:p>
            <a:pPr lvl="1"/>
            <a:r>
              <a:rPr lang="en-US" dirty="0" smtClean="0"/>
              <a:t>What must your reader know to understand the narrative?</a:t>
            </a:r>
          </a:p>
          <a:p>
            <a:r>
              <a:rPr lang="en-US" dirty="0" smtClean="0"/>
              <a:t>Develop setting: </a:t>
            </a:r>
          </a:p>
          <a:p>
            <a:pPr lvl="1"/>
            <a:r>
              <a:rPr lang="en-US" dirty="0" smtClean="0"/>
              <a:t>What is the place and time?  </a:t>
            </a:r>
          </a:p>
          <a:p>
            <a:pPr lvl="1"/>
            <a:r>
              <a:rPr lang="en-US" dirty="0" smtClean="0"/>
              <a:t>Be specific, but show it, don’t tell it.  </a:t>
            </a:r>
          </a:p>
          <a:p>
            <a:r>
              <a:rPr lang="en-US" dirty="0" smtClean="0"/>
              <a:t>Appeal to the senses: </a:t>
            </a:r>
          </a:p>
          <a:p>
            <a:pPr lvl="1"/>
            <a:r>
              <a:rPr lang="en-US" dirty="0" smtClean="0"/>
              <a:t>Sight, smell, hear, touch, and taste – but factual!</a:t>
            </a:r>
          </a:p>
          <a:p>
            <a:pPr indent="0">
              <a:buNone/>
            </a:pPr>
            <a:r>
              <a:rPr lang="en-US" u="sng" dirty="0" smtClean="0"/>
              <a:t>Strong Ex.</a:t>
            </a:r>
            <a:r>
              <a:rPr lang="en-US" dirty="0" smtClean="0"/>
              <a:t> “The ornamented tree filled the room with a pine scent on this cold, wintery evening.”</a:t>
            </a:r>
          </a:p>
          <a:p>
            <a:pPr indent="0">
              <a:buNone/>
            </a:pPr>
            <a:r>
              <a:rPr lang="en-US" u="sng" dirty="0" smtClean="0"/>
              <a:t>Weak Ex.</a:t>
            </a:r>
            <a:r>
              <a:rPr lang="en-US" dirty="0" smtClean="0"/>
              <a:t> “It was a cold December night.”</a:t>
            </a:r>
          </a:p>
          <a:p>
            <a:pPr lvl="1"/>
            <a:endParaRPr lang="en-US" dirty="0"/>
          </a:p>
        </p:txBody>
      </p:sp>
      <p:sp>
        <p:nvSpPr>
          <p:cNvPr id="3" name="Title 2"/>
          <p:cNvSpPr>
            <a:spLocks noGrp="1"/>
          </p:cNvSpPr>
          <p:nvPr>
            <p:ph type="title"/>
          </p:nvPr>
        </p:nvSpPr>
        <p:spPr/>
        <p:txBody>
          <a:bodyPr/>
          <a:lstStyle/>
          <a:p>
            <a:r>
              <a:rPr smtClean="0"/>
              <a:t>Description Strategies</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4953000"/>
          </a:xfrm>
        </p:spPr>
        <p:txBody>
          <a:bodyPr>
            <a:noAutofit/>
          </a:bodyPr>
          <a:lstStyle/>
          <a:p>
            <a:pPr marL="0" indent="0">
              <a:spcBef>
                <a:spcPts val="0"/>
              </a:spcBef>
              <a:buNone/>
            </a:pPr>
            <a:r>
              <a:rPr lang="en-US" sz="2000" dirty="0" smtClean="0"/>
              <a:t>“Later on the same day that Pedro de Valdes surrendered, Monday, August  1</a:t>
            </a:r>
            <a:r>
              <a:rPr lang="en-US" sz="2000" baseline="30000" dirty="0" smtClean="0"/>
              <a:t>st</a:t>
            </a:r>
            <a:r>
              <a:rPr lang="en-US" sz="2000" dirty="0" smtClean="0"/>
              <a:t>, the English picked up a second prize. About noon the master of the </a:t>
            </a:r>
            <a:r>
              <a:rPr lang="en-US" sz="2000" i="1" dirty="0" smtClean="0"/>
              <a:t>San Salvador </a:t>
            </a:r>
            <a:r>
              <a:rPr lang="en-US" sz="2000" dirty="0" smtClean="0"/>
              <a:t>sent word that she was slowly sinking. The explosion which had wrecked her afterdecks had started too many seams and water  was rising in the well faster than the pumps could handle. Her crew were taken off, and some of her stores, but oddly enough not the powder and great shot in her forward hold, and she was let drift astern. She should have been scuttled, but either somebody failed to get the word, or the English came up too fast. Lord Howard himself went aboard her, but made a very brief inspection; the stench of burnt corpses was too much for him. Later Captain Fleming, commander of the </a:t>
            </a:r>
            <a:r>
              <a:rPr lang="en-US" sz="2000" dirty="0" err="1" smtClean="0"/>
              <a:t>pinnace</a:t>
            </a:r>
            <a:r>
              <a:rPr lang="en-US" sz="2000" dirty="0" smtClean="0"/>
              <a:t> which brought the first news of the Armada, managed to tow the waterlogged hulk into Weymouth. The news of the two prizes raised all spirits on shore. The first day's battle off the </a:t>
            </a:r>
            <a:r>
              <a:rPr lang="en-US" sz="2000" dirty="0" err="1" smtClean="0"/>
              <a:t>Eddystone</a:t>
            </a:r>
            <a:r>
              <a:rPr lang="en-US" sz="2000" dirty="0" smtClean="0"/>
              <a:t> had been clearly seen by crowds of watchers on the land, but it had been hard to tell whether things went well or ill.”</a:t>
            </a:r>
            <a:r>
              <a:rPr lang="en-US" sz="2000" baseline="30000" dirty="0" smtClean="0"/>
              <a:t>4</a:t>
            </a:r>
            <a:endParaRPr lang="en-US" sz="2000" dirty="0" smtClean="0"/>
          </a:p>
        </p:txBody>
      </p:sp>
      <p:sp>
        <p:nvSpPr>
          <p:cNvPr id="3" name="Title 2"/>
          <p:cNvSpPr>
            <a:spLocks noGrp="1"/>
          </p:cNvSpPr>
          <p:nvPr>
            <p:ph type="title"/>
          </p:nvPr>
        </p:nvSpPr>
        <p:spPr/>
        <p:txBody>
          <a:bodyPr/>
          <a:lstStyle/>
          <a:p>
            <a:r>
              <a:rPr smtClean="0"/>
              <a:t>Narration</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508</TotalTime>
  <Words>3570</Words>
  <Application>Microsoft Office PowerPoint</Application>
  <PresentationFormat>On-screen Show (4:3)</PresentationFormat>
  <Paragraphs>245</Paragraphs>
  <Slides>18</Slides>
  <Notes>14</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Paper</vt:lpstr>
      <vt:lpstr>Writing History A Presentation of  the UNA Center for Writing Excellence for HI 301W: History &amp; Historical Research</vt:lpstr>
      <vt:lpstr>Goals </vt:lpstr>
      <vt:lpstr>The Premise</vt:lpstr>
      <vt:lpstr>The Modern Rhetorical Triangle2</vt:lpstr>
      <vt:lpstr>D-N-A Paragraph Structure</vt:lpstr>
      <vt:lpstr>D-N-A Through the Essay</vt:lpstr>
      <vt:lpstr>Description</vt:lpstr>
      <vt:lpstr>Description Strategies</vt:lpstr>
      <vt:lpstr>Narration</vt:lpstr>
      <vt:lpstr>Narrative Strategies</vt:lpstr>
      <vt:lpstr>Analysis</vt:lpstr>
      <vt:lpstr>Analysis Strategies</vt:lpstr>
      <vt:lpstr>Note-taking: Asking Questions6</vt:lpstr>
      <vt:lpstr>Note-taking: Summarizing7</vt:lpstr>
      <vt:lpstr>Signpost or Transitional Words9</vt:lpstr>
      <vt:lpstr>Signpost or Transitional Words</vt:lpstr>
      <vt:lpstr>Notes </vt:lpstr>
      <vt:lpstr>Bibliography </vt:lpstr>
    </vt:vector>
  </TitlesOfParts>
  <Company>University of North Alabama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History A Presentation of  the UNA Center for Writing Excellence for HI 301W: History &amp; Historical Research</dc:title>
  <dc:creator>Stone Lodge</dc:creator>
  <cp:lastModifiedBy>Administrator</cp:lastModifiedBy>
  <cp:revision>57</cp:revision>
  <dcterms:created xsi:type="dcterms:W3CDTF">2009-02-19T15:13:46Z</dcterms:created>
  <dcterms:modified xsi:type="dcterms:W3CDTF">2012-08-27T20:58:56Z</dcterms:modified>
</cp:coreProperties>
</file>